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1.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4" r:id="rId4"/>
  </p:sldMasterIdLst>
  <p:notesMasterIdLst>
    <p:notesMasterId r:id="rId97"/>
  </p:notesMasterIdLst>
  <p:sldIdLst>
    <p:sldId id="256" r:id="rId5"/>
    <p:sldId id="503" r:id="rId6"/>
    <p:sldId id="258" r:id="rId7"/>
    <p:sldId id="257" r:id="rId8"/>
    <p:sldId id="266" r:id="rId9"/>
    <p:sldId id="267" r:id="rId10"/>
    <p:sldId id="268" r:id="rId11"/>
    <p:sldId id="272" r:id="rId12"/>
    <p:sldId id="273" r:id="rId13"/>
    <p:sldId id="500" r:id="rId14"/>
    <p:sldId id="455" r:id="rId15"/>
    <p:sldId id="458" r:id="rId16"/>
    <p:sldId id="459" r:id="rId17"/>
    <p:sldId id="457" r:id="rId18"/>
    <p:sldId id="460" r:id="rId19"/>
    <p:sldId id="501" r:id="rId20"/>
    <p:sldId id="480" r:id="rId21"/>
    <p:sldId id="479" r:id="rId22"/>
    <p:sldId id="324" r:id="rId23"/>
    <p:sldId id="434" r:id="rId24"/>
    <p:sldId id="456" r:id="rId25"/>
    <p:sldId id="436" r:id="rId26"/>
    <p:sldId id="270" r:id="rId27"/>
    <p:sldId id="504" r:id="rId28"/>
    <p:sldId id="285" r:id="rId29"/>
    <p:sldId id="441" r:id="rId30"/>
    <p:sldId id="290" r:id="rId31"/>
    <p:sldId id="292" r:id="rId32"/>
    <p:sldId id="291" r:id="rId33"/>
    <p:sldId id="286" r:id="rId34"/>
    <p:sldId id="461" r:id="rId35"/>
    <p:sldId id="505" r:id="rId36"/>
    <p:sldId id="506" r:id="rId37"/>
    <p:sldId id="278" r:id="rId38"/>
    <p:sldId id="462" r:id="rId39"/>
    <p:sldId id="524" r:id="rId40"/>
    <p:sldId id="315" r:id="rId41"/>
    <p:sldId id="507" r:id="rId42"/>
    <p:sldId id="453" r:id="rId43"/>
    <p:sldId id="463" r:id="rId44"/>
    <p:sldId id="502" r:id="rId45"/>
    <p:sldId id="508" r:id="rId46"/>
    <p:sldId id="509" r:id="rId47"/>
    <p:sldId id="282" r:id="rId48"/>
    <p:sldId id="283" r:id="rId49"/>
    <p:sldId id="316" r:id="rId50"/>
    <p:sldId id="284" r:id="rId51"/>
    <p:sldId id="468" r:id="rId52"/>
    <p:sldId id="469" r:id="rId53"/>
    <p:sldId id="279" r:id="rId54"/>
    <p:sldId id="289" r:id="rId55"/>
    <p:sldId id="510" r:id="rId56"/>
    <p:sldId id="511" r:id="rId57"/>
    <p:sldId id="512" r:id="rId58"/>
    <p:sldId id="481" r:id="rId59"/>
    <p:sldId id="482" r:id="rId60"/>
    <p:sldId id="483" r:id="rId61"/>
    <p:sldId id="513" r:id="rId62"/>
    <p:sldId id="485" r:id="rId63"/>
    <p:sldId id="486" r:id="rId64"/>
    <p:sldId id="487" r:id="rId65"/>
    <p:sldId id="488" r:id="rId66"/>
    <p:sldId id="490" r:id="rId67"/>
    <p:sldId id="489" r:id="rId68"/>
    <p:sldId id="491" r:id="rId69"/>
    <p:sldId id="313" r:id="rId70"/>
    <p:sldId id="514" r:id="rId71"/>
    <p:sldId id="302" r:id="rId72"/>
    <p:sldId id="303" r:id="rId73"/>
    <p:sldId id="447" r:id="rId74"/>
    <p:sldId id="464" r:id="rId75"/>
    <p:sldId id="293" r:id="rId76"/>
    <p:sldId id="515" r:id="rId77"/>
    <p:sldId id="516" r:id="rId78"/>
    <p:sldId id="305" r:id="rId79"/>
    <p:sldId id="465" r:id="rId80"/>
    <p:sldId id="517" r:id="rId81"/>
    <p:sldId id="518" r:id="rId82"/>
    <p:sldId id="306" r:id="rId83"/>
    <p:sldId id="520" r:id="rId84"/>
    <p:sldId id="521" r:id="rId85"/>
    <p:sldId id="319" r:id="rId86"/>
    <p:sldId id="522" r:id="rId87"/>
    <p:sldId id="307" r:id="rId88"/>
    <p:sldId id="320" r:id="rId89"/>
    <p:sldId id="274" r:id="rId90"/>
    <p:sldId id="523" r:id="rId91"/>
    <p:sldId id="310" r:id="rId92"/>
    <p:sldId id="475" r:id="rId93"/>
    <p:sldId id="275" r:id="rId94"/>
    <p:sldId id="451" r:id="rId95"/>
    <p:sldId id="265"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86B"/>
    <a:srgbClr val="F96101"/>
    <a:srgbClr val="E91458"/>
    <a:srgbClr val="0C079F"/>
    <a:srgbClr val="36AC8E"/>
    <a:srgbClr val="313231"/>
    <a:srgbClr val="D60D46"/>
    <a:srgbClr val="EE295F"/>
    <a:srgbClr val="D60C46"/>
    <a:srgbClr val="77787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349"/>
  </p:normalViewPr>
  <p:slideViewPr>
    <p:cSldViewPr snapToGrid="0">
      <p:cViewPr varScale="1">
        <p:scale>
          <a:sx n="103" d="100"/>
          <a:sy n="103" d="100"/>
        </p:scale>
        <p:origin x="776" y="184"/>
      </p:cViewPr>
      <p:guideLst>
        <p:guide orient="horz" pos="2160"/>
        <p:guide pos="2880"/>
      </p:guideLst>
    </p:cSldViewPr>
  </p:slideViewPr>
  <p:outlineViewPr>
    <p:cViewPr>
      <p:scale>
        <a:sx n="33" d="100"/>
        <a:sy n="33" d="100"/>
      </p:scale>
      <p:origin x="0" y="-6784"/>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microsoft.com/office/2016/11/relationships/changesInfo" Target="changesInfos/changesInfo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neviève Cyvoct" userId="537dd5f2-332f-45bf-8100-ae7df738e933" providerId="ADAL" clId="{844B6B98-AF88-1B49-BFAA-B8D3CF96F3E9}"/>
    <pc:docChg chg="custSel addSld delSld modSld sldOrd">
      <pc:chgData name="Geneviève Cyvoct" userId="537dd5f2-332f-45bf-8100-ae7df738e933" providerId="ADAL" clId="{844B6B98-AF88-1B49-BFAA-B8D3CF96F3E9}" dt="2024-04-11T14:49:53.272" v="337" actId="5793"/>
      <pc:docMkLst>
        <pc:docMk/>
      </pc:docMkLst>
      <pc:sldChg chg="modSp mod">
        <pc:chgData name="Geneviève Cyvoct" userId="537dd5f2-332f-45bf-8100-ae7df738e933" providerId="ADAL" clId="{844B6B98-AF88-1B49-BFAA-B8D3CF96F3E9}" dt="2024-04-11T14:02:00.095" v="299" actId="20577"/>
        <pc:sldMkLst>
          <pc:docMk/>
          <pc:sldMk cId="3661772033" sldId="284"/>
        </pc:sldMkLst>
        <pc:spChg chg="mod">
          <ac:chgData name="Geneviève Cyvoct" userId="537dd5f2-332f-45bf-8100-ae7df738e933" providerId="ADAL" clId="{844B6B98-AF88-1B49-BFAA-B8D3CF96F3E9}" dt="2024-04-11T14:02:00.095" v="299" actId="20577"/>
          <ac:spMkLst>
            <pc:docMk/>
            <pc:sldMk cId="3661772033" sldId="284"/>
            <ac:spMk id="8" creationId="{00000000-0000-0000-0000-000000000000}"/>
          </ac:spMkLst>
        </pc:spChg>
      </pc:sldChg>
      <pc:sldChg chg="modSp mod">
        <pc:chgData name="Geneviève Cyvoct" userId="537dd5f2-332f-45bf-8100-ae7df738e933" providerId="ADAL" clId="{844B6B98-AF88-1B49-BFAA-B8D3CF96F3E9}" dt="2024-04-11T13:43:29.651" v="169" actId="20577"/>
        <pc:sldMkLst>
          <pc:docMk/>
          <pc:sldMk cId="3511967071" sldId="286"/>
        </pc:sldMkLst>
        <pc:spChg chg="mod">
          <ac:chgData name="Geneviève Cyvoct" userId="537dd5f2-332f-45bf-8100-ae7df738e933" providerId="ADAL" clId="{844B6B98-AF88-1B49-BFAA-B8D3CF96F3E9}" dt="2024-04-11T13:43:29.651" v="169" actId="20577"/>
          <ac:spMkLst>
            <pc:docMk/>
            <pc:sldMk cId="3511967071" sldId="286"/>
            <ac:spMk id="8" creationId="{D0EA6383-AFEA-83A1-AA31-D23A30567B4A}"/>
          </ac:spMkLst>
        </pc:spChg>
      </pc:sldChg>
      <pc:sldChg chg="del">
        <pc:chgData name="Geneviève Cyvoct" userId="537dd5f2-332f-45bf-8100-ae7df738e933" providerId="ADAL" clId="{844B6B98-AF88-1B49-BFAA-B8D3CF96F3E9}" dt="2024-04-11T13:46:07.235" v="174" actId="2696"/>
        <pc:sldMkLst>
          <pc:docMk/>
          <pc:sldMk cId="1492328980" sldId="295"/>
        </pc:sldMkLst>
      </pc:sldChg>
      <pc:sldChg chg="del">
        <pc:chgData name="Geneviève Cyvoct" userId="537dd5f2-332f-45bf-8100-ae7df738e933" providerId="ADAL" clId="{844B6B98-AF88-1B49-BFAA-B8D3CF96F3E9}" dt="2024-04-11T13:46:04.752" v="173" actId="2696"/>
        <pc:sldMkLst>
          <pc:docMk/>
          <pc:sldMk cId="2411427997" sldId="296"/>
        </pc:sldMkLst>
      </pc:sldChg>
      <pc:sldChg chg="del">
        <pc:chgData name="Geneviève Cyvoct" userId="537dd5f2-332f-45bf-8100-ae7df738e933" providerId="ADAL" clId="{844B6B98-AF88-1B49-BFAA-B8D3CF96F3E9}" dt="2024-04-11T12:25:56.590" v="3" actId="2696"/>
        <pc:sldMkLst>
          <pc:docMk/>
          <pc:sldMk cId="2836220148" sldId="309"/>
        </pc:sldMkLst>
      </pc:sldChg>
      <pc:sldChg chg="modSp mod ord">
        <pc:chgData name="Geneviève Cyvoct" userId="537dd5f2-332f-45bf-8100-ae7df738e933" providerId="ADAL" clId="{844B6B98-AF88-1B49-BFAA-B8D3CF96F3E9}" dt="2024-04-11T12:26:06.519" v="19" actId="5793"/>
        <pc:sldMkLst>
          <pc:docMk/>
          <pc:sldMk cId="2586158511" sldId="310"/>
        </pc:sldMkLst>
        <pc:spChg chg="mod">
          <ac:chgData name="Geneviève Cyvoct" userId="537dd5f2-332f-45bf-8100-ae7df738e933" providerId="ADAL" clId="{844B6B98-AF88-1B49-BFAA-B8D3CF96F3E9}" dt="2024-04-11T12:26:06.519" v="19" actId="5793"/>
          <ac:spMkLst>
            <pc:docMk/>
            <pc:sldMk cId="2586158511" sldId="310"/>
            <ac:spMk id="8" creationId="{00000000-0000-0000-0000-000000000000}"/>
          </ac:spMkLst>
        </pc:spChg>
      </pc:sldChg>
      <pc:sldChg chg="del">
        <pc:chgData name="Geneviève Cyvoct" userId="537dd5f2-332f-45bf-8100-ae7df738e933" providerId="ADAL" clId="{844B6B98-AF88-1B49-BFAA-B8D3CF96F3E9}" dt="2024-04-11T12:25:44.887" v="1" actId="2696"/>
        <pc:sldMkLst>
          <pc:docMk/>
          <pc:sldMk cId="2942608620" sldId="311"/>
        </pc:sldMkLst>
      </pc:sldChg>
      <pc:sldChg chg="del">
        <pc:chgData name="Geneviève Cyvoct" userId="537dd5f2-332f-45bf-8100-ae7df738e933" providerId="ADAL" clId="{844B6B98-AF88-1B49-BFAA-B8D3CF96F3E9}" dt="2024-04-11T12:25:35.969" v="0" actId="2696"/>
        <pc:sldMkLst>
          <pc:docMk/>
          <pc:sldMk cId="452851165" sldId="312"/>
        </pc:sldMkLst>
      </pc:sldChg>
      <pc:sldChg chg="modSp mod">
        <pc:chgData name="Geneviève Cyvoct" userId="537dd5f2-332f-45bf-8100-ae7df738e933" providerId="ADAL" clId="{844B6B98-AF88-1B49-BFAA-B8D3CF96F3E9}" dt="2024-04-11T13:50:07.146" v="294" actId="20577"/>
        <pc:sldMkLst>
          <pc:docMk/>
          <pc:sldMk cId="3648396164" sldId="315"/>
        </pc:sldMkLst>
        <pc:spChg chg="mod">
          <ac:chgData name="Geneviève Cyvoct" userId="537dd5f2-332f-45bf-8100-ae7df738e933" providerId="ADAL" clId="{844B6B98-AF88-1B49-BFAA-B8D3CF96F3E9}" dt="2024-04-11T13:50:07.146" v="294" actId="20577"/>
          <ac:spMkLst>
            <pc:docMk/>
            <pc:sldMk cId="3648396164" sldId="315"/>
            <ac:spMk id="8" creationId="{00000000-0000-0000-0000-000000000000}"/>
          </ac:spMkLst>
        </pc:spChg>
      </pc:sldChg>
      <pc:sldChg chg="modSp mod">
        <pc:chgData name="Geneviève Cyvoct" userId="537dd5f2-332f-45bf-8100-ae7df738e933" providerId="ADAL" clId="{844B6B98-AF88-1B49-BFAA-B8D3CF96F3E9}" dt="2024-04-11T14:49:53.272" v="337" actId="5793"/>
        <pc:sldMkLst>
          <pc:docMk/>
          <pc:sldMk cId="134583812" sldId="320"/>
        </pc:sldMkLst>
        <pc:spChg chg="mod">
          <ac:chgData name="Geneviève Cyvoct" userId="537dd5f2-332f-45bf-8100-ae7df738e933" providerId="ADAL" clId="{844B6B98-AF88-1B49-BFAA-B8D3CF96F3E9}" dt="2024-04-11T14:49:53.272" v="337" actId="5793"/>
          <ac:spMkLst>
            <pc:docMk/>
            <pc:sldMk cId="134583812" sldId="320"/>
            <ac:spMk id="7" creationId="{00000000-0000-0000-0000-000000000000}"/>
          </ac:spMkLst>
        </pc:spChg>
        <pc:spChg chg="mod">
          <ac:chgData name="Geneviève Cyvoct" userId="537dd5f2-332f-45bf-8100-ae7df738e933" providerId="ADAL" clId="{844B6B98-AF88-1B49-BFAA-B8D3CF96F3E9}" dt="2024-04-11T14:48:55.690" v="326" actId="20577"/>
          <ac:spMkLst>
            <pc:docMk/>
            <pc:sldMk cId="134583812" sldId="320"/>
            <ac:spMk id="8" creationId="{00000000-0000-0000-0000-000000000000}"/>
          </ac:spMkLst>
        </pc:spChg>
      </pc:sldChg>
      <pc:sldChg chg="addSp modSp mod">
        <pc:chgData name="Geneviève Cyvoct" userId="537dd5f2-332f-45bf-8100-ae7df738e933" providerId="ADAL" clId="{844B6B98-AF88-1B49-BFAA-B8D3CF96F3E9}" dt="2024-04-11T13:31:48.954" v="167" actId="20577"/>
        <pc:sldMkLst>
          <pc:docMk/>
          <pc:sldMk cId="3480097832" sldId="436"/>
        </pc:sldMkLst>
        <pc:spChg chg="add mod">
          <ac:chgData name="Geneviève Cyvoct" userId="537dd5f2-332f-45bf-8100-ae7df738e933" providerId="ADAL" clId="{844B6B98-AF88-1B49-BFAA-B8D3CF96F3E9}" dt="2024-04-11T13:31:48.954" v="167" actId="20577"/>
          <ac:spMkLst>
            <pc:docMk/>
            <pc:sldMk cId="3480097832" sldId="436"/>
            <ac:spMk id="4" creationId="{7ECB88AB-B81E-A68F-63E5-8BD8A1CB4319}"/>
          </ac:spMkLst>
        </pc:spChg>
      </pc:sldChg>
      <pc:sldChg chg="modSp mod">
        <pc:chgData name="Geneviève Cyvoct" userId="537dd5f2-332f-45bf-8100-ae7df738e933" providerId="ADAL" clId="{844B6B98-AF88-1B49-BFAA-B8D3CF96F3E9}" dt="2024-04-11T13:24:21.801" v="34" actId="207"/>
        <pc:sldMkLst>
          <pc:docMk/>
          <pc:sldMk cId="1821248655" sldId="458"/>
        </pc:sldMkLst>
        <pc:spChg chg="mod">
          <ac:chgData name="Geneviève Cyvoct" userId="537dd5f2-332f-45bf-8100-ae7df738e933" providerId="ADAL" clId="{844B6B98-AF88-1B49-BFAA-B8D3CF96F3E9}" dt="2024-04-11T13:22:48.215" v="30" actId="20577"/>
          <ac:spMkLst>
            <pc:docMk/>
            <pc:sldMk cId="1821248655" sldId="458"/>
            <ac:spMk id="8" creationId="{386E846B-14FE-0EC3-6E10-B9DE50514301}"/>
          </ac:spMkLst>
        </pc:spChg>
        <pc:spChg chg="mod">
          <ac:chgData name="Geneviève Cyvoct" userId="537dd5f2-332f-45bf-8100-ae7df738e933" providerId="ADAL" clId="{844B6B98-AF88-1B49-BFAA-B8D3CF96F3E9}" dt="2024-04-11T13:24:13.930" v="32" actId="207"/>
          <ac:spMkLst>
            <pc:docMk/>
            <pc:sldMk cId="1821248655" sldId="458"/>
            <ac:spMk id="11" creationId="{F729D656-315D-85BE-C788-44C16FA916DF}"/>
          </ac:spMkLst>
        </pc:spChg>
        <pc:spChg chg="mod">
          <ac:chgData name="Geneviève Cyvoct" userId="537dd5f2-332f-45bf-8100-ae7df738e933" providerId="ADAL" clId="{844B6B98-AF88-1B49-BFAA-B8D3CF96F3E9}" dt="2024-04-11T13:24:17.983" v="33" actId="207"/>
          <ac:spMkLst>
            <pc:docMk/>
            <pc:sldMk cId="1821248655" sldId="458"/>
            <ac:spMk id="13" creationId="{886A49E1-2E62-3FEE-AEDD-FA69E00A6C69}"/>
          </ac:spMkLst>
        </pc:spChg>
        <pc:spChg chg="mod">
          <ac:chgData name="Geneviève Cyvoct" userId="537dd5f2-332f-45bf-8100-ae7df738e933" providerId="ADAL" clId="{844B6B98-AF88-1B49-BFAA-B8D3CF96F3E9}" dt="2024-04-11T13:24:21.801" v="34" actId="207"/>
          <ac:spMkLst>
            <pc:docMk/>
            <pc:sldMk cId="1821248655" sldId="458"/>
            <ac:spMk id="14" creationId="{5EF9EAAF-3CCE-5851-FE2E-BAC9DDF5BD42}"/>
          </ac:spMkLst>
        </pc:spChg>
      </pc:sldChg>
      <pc:sldChg chg="modSp mod">
        <pc:chgData name="Geneviève Cyvoct" userId="537dd5f2-332f-45bf-8100-ae7df738e933" providerId="ADAL" clId="{844B6B98-AF88-1B49-BFAA-B8D3CF96F3E9}" dt="2024-04-11T13:24:50.591" v="45" actId="20577"/>
        <pc:sldMkLst>
          <pc:docMk/>
          <pc:sldMk cId="1268093100" sldId="459"/>
        </pc:sldMkLst>
        <pc:spChg chg="mod">
          <ac:chgData name="Geneviève Cyvoct" userId="537dd5f2-332f-45bf-8100-ae7df738e933" providerId="ADAL" clId="{844B6B98-AF88-1B49-BFAA-B8D3CF96F3E9}" dt="2024-04-11T13:24:27.360" v="35" actId="207"/>
          <ac:spMkLst>
            <pc:docMk/>
            <pc:sldMk cId="1268093100" sldId="459"/>
            <ac:spMk id="12" creationId="{F43F68F3-01E4-C111-EF98-8E8B75EAAD16}"/>
          </ac:spMkLst>
        </pc:spChg>
        <pc:spChg chg="mod">
          <ac:chgData name="Geneviève Cyvoct" userId="537dd5f2-332f-45bf-8100-ae7df738e933" providerId="ADAL" clId="{844B6B98-AF88-1B49-BFAA-B8D3CF96F3E9}" dt="2024-04-11T13:24:31.056" v="36" actId="207"/>
          <ac:spMkLst>
            <pc:docMk/>
            <pc:sldMk cId="1268093100" sldId="459"/>
            <ac:spMk id="13" creationId="{2E79DEAA-BDCE-CC85-A615-510EB75D6E7A}"/>
          </ac:spMkLst>
        </pc:spChg>
        <pc:spChg chg="mod">
          <ac:chgData name="Geneviève Cyvoct" userId="537dd5f2-332f-45bf-8100-ae7df738e933" providerId="ADAL" clId="{844B6B98-AF88-1B49-BFAA-B8D3CF96F3E9}" dt="2024-04-11T13:24:50.591" v="45" actId="20577"/>
          <ac:spMkLst>
            <pc:docMk/>
            <pc:sldMk cId="1268093100" sldId="459"/>
            <ac:spMk id="14" creationId="{E4ECB9D8-2D31-3F98-6A9F-95862E70F188}"/>
          </ac:spMkLst>
        </pc:spChg>
      </pc:sldChg>
      <pc:sldChg chg="modSp mod">
        <pc:chgData name="Geneviève Cyvoct" userId="537dd5f2-332f-45bf-8100-ae7df738e933" providerId="ADAL" clId="{844B6B98-AF88-1B49-BFAA-B8D3CF96F3E9}" dt="2024-04-11T13:44:55.169" v="172" actId="20577"/>
        <pc:sldMkLst>
          <pc:docMk/>
          <pc:sldMk cId="3182660226" sldId="461"/>
        </pc:sldMkLst>
        <pc:spChg chg="mod">
          <ac:chgData name="Geneviève Cyvoct" userId="537dd5f2-332f-45bf-8100-ae7df738e933" providerId="ADAL" clId="{844B6B98-AF88-1B49-BFAA-B8D3CF96F3E9}" dt="2024-04-11T13:44:55.169" v="172" actId="20577"/>
          <ac:spMkLst>
            <pc:docMk/>
            <pc:sldMk cId="3182660226" sldId="461"/>
            <ac:spMk id="3" creationId="{01996E3B-346D-82FE-D25E-AC917851819D}"/>
          </ac:spMkLst>
        </pc:spChg>
      </pc:sldChg>
      <pc:sldChg chg="modSp mod">
        <pc:chgData name="Geneviève Cyvoct" userId="537dd5f2-332f-45bf-8100-ae7df738e933" providerId="ADAL" clId="{844B6B98-AF88-1B49-BFAA-B8D3CF96F3E9}" dt="2024-04-11T14:28:43.731" v="310" actId="20577"/>
        <pc:sldMkLst>
          <pc:docMk/>
          <pc:sldMk cId="2578154375" sldId="465"/>
        </pc:sldMkLst>
        <pc:spChg chg="mod">
          <ac:chgData name="Geneviève Cyvoct" userId="537dd5f2-332f-45bf-8100-ae7df738e933" providerId="ADAL" clId="{844B6B98-AF88-1B49-BFAA-B8D3CF96F3E9}" dt="2024-04-11T14:28:43.731" v="310" actId="20577"/>
          <ac:spMkLst>
            <pc:docMk/>
            <pc:sldMk cId="2578154375" sldId="465"/>
            <ac:spMk id="5" creationId="{235F343E-E763-4E7C-131D-418769322E81}"/>
          </ac:spMkLst>
        </pc:spChg>
      </pc:sldChg>
      <pc:sldChg chg="modSp mod">
        <pc:chgData name="Geneviève Cyvoct" userId="537dd5f2-332f-45bf-8100-ae7df738e933" providerId="ADAL" clId="{844B6B98-AF88-1B49-BFAA-B8D3CF96F3E9}" dt="2024-04-11T14:03:57.999" v="307" actId="20577"/>
        <pc:sldMkLst>
          <pc:docMk/>
          <pc:sldMk cId="854318446" sldId="469"/>
        </pc:sldMkLst>
        <pc:spChg chg="mod">
          <ac:chgData name="Geneviève Cyvoct" userId="537dd5f2-332f-45bf-8100-ae7df738e933" providerId="ADAL" clId="{844B6B98-AF88-1B49-BFAA-B8D3CF96F3E9}" dt="2024-04-11T14:03:57.999" v="307" actId="20577"/>
          <ac:spMkLst>
            <pc:docMk/>
            <pc:sldMk cId="854318446" sldId="469"/>
            <ac:spMk id="7" creationId="{B5F90983-04D2-0226-9476-633B5D7BFFFF}"/>
          </ac:spMkLst>
        </pc:spChg>
      </pc:sldChg>
      <pc:sldChg chg="ord">
        <pc:chgData name="Geneviève Cyvoct" userId="537dd5f2-332f-45bf-8100-ae7df738e933" providerId="ADAL" clId="{844B6B98-AF88-1B49-BFAA-B8D3CF96F3E9}" dt="2024-04-11T14:22:11.641" v="308" actId="20578"/>
        <pc:sldMkLst>
          <pc:docMk/>
          <pc:sldMk cId="0" sldId="490"/>
        </pc:sldMkLst>
      </pc:sldChg>
      <pc:sldChg chg="modSp add mod">
        <pc:chgData name="Geneviève Cyvoct" userId="537dd5f2-332f-45bf-8100-ae7df738e933" providerId="ADAL" clId="{844B6B98-AF88-1B49-BFAA-B8D3CF96F3E9}" dt="2024-04-11T13:48:39.723" v="210" actId="20577"/>
        <pc:sldMkLst>
          <pc:docMk/>
          <pc:sldMk cId="3853677312" sldId="524"/>
        </pc:sldMkLst>
        <pc:spChg chg="mod">
          <ac:chgData name="Geneviève Cyvoct" userId="537dd5f2-332f-45bf-8100-ae7df738e933" providerId="ADAL" clId="{844B6B98-AF88-1B49-BFAA-B8D3CF96F3E9}" dt="2024-04-11T13:48:34.538" v="201" actId="20577"/>
          <ac:spMkLst>
            <pc:docMk/>
            <pc:sldMk cId="3853677312" sldId="524"/>
            <ac:spMk id="2" creationId="{B8C43471-1DE1-0663-A230-8249317C32B6}"/>
          </ac:spMkLst>
        </pc:spChg>
        <pc:spChg chg="mod">
          <ac:chgData name="Geneviève Cyvoct" userId="537dd5f2-332f-45bf-8100-ae7df738e933" providerId="ADAL" clId="{844B6B98-AF88-1B49-BFAA-B8D3CF96F3E9}" dt="2024-04-11T13:48:39.723" v="210" actId="20577"/>
          <ac:spMkLst>
            <pc:docMk/>
            <pc:sldMk cId="3853677312" sldId="524"/>
            <ac:spMk id="3" creationId="{DDB23C76-4C93-283C-BFF7-A71A7C2E7158}"/>
          </ac:spMkLst>
        </pc:spChg>
      </pc:sldChg>
    </pc:docChg>
  </pc:docChgLst>
  <pc:docChgLst>
    <pc:chgData name="Geneviève Cyvoct" userId="537dd5f2-332f-45bf-8100-ae7df738e933" providerId="ADAL" clId="{9A16C3CE-2732-5A4A-8B7B-A0B9F69A75CB}"/>
    <pc:docChg chg="modSld">
      <pc:chgData name="Geneviève Cyvoct" userId="537dd5f2-332f-45bf-8100-ae7df738e933" providerId="ADAL" clId="{9A16C3CE-2732-5A4A-8B7B-A0B9F69A75CB}" dt="2024-05-01T07:48:14.889" v="5" actId="20577"/>
      <pc:docMkLst>
        <pc:docMk/>
      </pc:docMkLst>
      <pc:sldChg chg="modSp mod">
        <pc:chgData name="Geneviève Cyvoct" userId="537dd5f2-332f-45bf-8100-ae7df738e933" providerId="ADAL" clId="{9A16C3CE-2732-5A4A-8B7B-A0B9F69A75CB}" dt="2024-05-01T07:48:14.889" v="5" actId="20577"/>
        <pc:sldMkLst>
          <pc:docMk/>
          <pc:sldMk cId="2586158511" sldId="310"/>
        </pc:sldMkLst>
        <pc:spChg chg="mod">
          <ac:chgData name="Geneviève Cyvoct" userId="537dd5f2-332f-45bf-8100-ae7df738e933" providerId="ADAL" clId="{9A16C3CE-2732-5A4A-8B7B-A0B9F69A75CB}" dt="2024-05-01T07:48:14.889" v="5" actId="20577"/>
          <ac:spMkLst>
            <pc:docMk/>
            <pc:sldMk cId="2586158511" sldId="310"/>
            <ac:spMk id="2" creationId="{647F1F83-8623-99CD-1FD5-BDEAB560E7C0}"/>
          </ac:spMkLst>
        </pc:spChg>
      </pc:sldChg>
      <pc:sldChg chg="modSp mod">
        <pc:chgData name="Geneviève Cyvoct" userId="537dd5f2-332f-45bf-8100-ae7df738e933" providerId="ADAL" clId="{9A16C3CE-2732-5A4A-8B7B-A0B9F69A75CB}" dt="2024-05-01T07:47:34.928" v="1" actId="20577"/>
        <pc:sldMkLst>
          <pc:docMk/>
          <pc:sldMk cId="1821248655" sldId="458"/>
        </pc:sldMkLst>
        <pc:spChg chg="mod">
          <ac:chgData name="Geneviève Cyvoct" userId="537dd5f2-332f-45bf-8100-ae7df738e933" providerId="ADAL" clId="{9A16C3CE-2732-5A4A-8B7B-A0B9F69A75CB}" dt="2024-05-01T07:47:34.928" v="1" actId="20577"/>
          <ac:spMkLst>
            <pc:docMk/>
            <pc:sldMk cId="1821248655" sldId="458"/>
            <ac:spMk id="30" creationId="{076956E2-64D8-58A9-53BA-2EC7875555C8}"/>
          </ac:spMkLst>
        </pc:spChg>
      </pc:sldChg>
      <pc:sldChg chg="modSp mod">
        <pc:chgData name="Geneviève Cyvoct" userId="537dd5f2-332f-45bf-8100-ae7df738e933" providerId="ADAL" clId="{9A16C3CE-2732-5A4A-8B7B-A0B9F69A75CB}" dt="2024-05-01T07:47:43.395" v="3" actId="20577"/>
        <pc:sldMkLst>
          <pc:docMk/>
          <pc:sldMk cId="1268093100" sldId="459"/>
        </pc:sldMkLst>
        <pc:spChg chg="mod">
          <ac:chgData name="Geneviève Cyvoct" userId="537dd5f2-332f-45bf-8100-ae7df738e933" providerId="ADAL" clId="{9A16C3CE-2732-5A4A-8B7B-A0B9F69A75CB}" dt="2024-05-01T07:47:43.395" v="3" actId="20577"/>
          <ac:spMkLst>
            <pc:docMk/>
            <pc:sldMk cId="1268093100" sldId="459"/>
            <ac:spMk id="22" creationId="{9D5BD815-5A92-5A36-323B-BDC3A4DAAD5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3A6874-726E-4E9F-A76D-ED2FD2342F1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D511EF3-3618-4954-ACB3-272E5FCD08F1}">
      <dgm:prSet/>
      <dgm:spPr/>
      <dgm:t>
        <a:bodyPr/>
        <a:lstStyle/>
        <a:p>
          <a:pPr algn="r"/>
          <a:r>
            <a:rPr lang="en-GB" b="1" dirty="0"/>
            <a:t>C</a:t>
          </a:r>
          <a:r>
            <a:rPr lang="en-GB" dirty="0"/>
            <a:t>onfidentiality</a:t>
          </a:r>
          <a:endParaRPr lang="en-US" dirty="0"/>
        </a:p>
      </dgm:t>
    </dgm:pt>
    <dgm:pt modelId="{6E940334-29C8-4889-B795-88616B022CE3}" type="parTrans" cxnId="{B8A24978-82CE-4AEF-B605-1A82345BC1D1}">
      <dgm:prSet/>
      <dgm:spPr/>
      <dgm:t>
        <a:bodyPr/>
        <a:lstStyle/>
        <a:p>
          <a:pPr algn="r"/>
          <a:endParaRPr lang="en-US"/>
        </a:p>
      </dgm:t>
    </dgm:pt>
    <dgm:pt modelId="{660A424F-7201-4885-9CFA-D45086CD6D32}" type="sibTrans" cxnId="{B8A24978-82CE-4AEF-B605-1A82345BC1D1}">
      <dgm:prSet/>
      <dgm:spPr/>
      <dgm:t>
        <a:bodyPr/>
        <a:lstStyle/>
        <a:p>
          <a:pPr algn="r"/>
          <a:endParaRPr lang="en-US"/>
        </a:p>
      </dgm:t>
    </dgm:pt>
    <dgm:pt modelId="{EB027E09-9DC6-4FA7-BE02-77DDCB83D79A}">
      <dgm:prSet/>
      <dgm:spPr/>
      <dgm:t>
        <a:bodyPr/>
        <a:lstStyle/>
        <a:p>
          <a:pPr algn="r"/>
          <a:r>
            <a:rPr lang="en-GB" b="1" dirty="0"/>
            <a:t>A</a:t>
          </a:r>
          <a:r>
            <a:rPr lang="en-GB" dirty="0"/>
            <a:t>ccessibility</a:t>
          </a:r>
          <a:endParaRPr lang="en-US" dirty="0"/>
        </a:p>
      </dgm:t>
    </dgm:pt>
    <dgm:pt modelId="{A650B2DF-082B-4004-9784-6C6CB62E9E3D}" type="parTrans" cxnId="{50084401-73FD-4C55-8EA8-422231F4B16B}">
      <dgm:prSet/>
      <dgm:spPr/>
      <dgm:t>
        <a:bodyPr/>
        <a:lstStyle/>
        <a:p>
          <a:pPr algn="r"/>
          <a:endParaRPr lang="en-US"/>
        </a:p>
      </dgm:t>
    </dgm:pt>
    <dgm:pt modelId="{A7D39F01-6E93-447B-B6CE-85A177283190}" type="sibTrans" cxnId="{50084401-73FD-4C55-8EA8-422231F4B16B}">
      <dgm:prSet/>
      <dgm:spPr/>
      <dgm:t>
        <a:bodyPr/>
        <a:lstStyle/>
        <a:p>
          <a:pPr algn="r"/>
          <a:endParaRPr lang="en-US"/>
        </a:p>
      </dgm:t>
    </dgm:pt>
    <dgm:pt modelId="{0FCB330B-FB8A-407D-8850-755AFDAD34FD}">
      <dgm:prSet/>
      <dgm:spPr/>
      <dgm:t>
        <a:bodyPr/>
        <a:lstStyle/>
        <a:p>
          <a:pPr algn="r"/>
          <a:r>
            <a:rPr lang="en-GB" b="1" dirty="0"/>
            <a:t>S</a:t>
          </a:r>
          <a:r>
            <a:rPr lang="en-GB" dirty="0"/>
            <a:t>ecurity</a:t>
          </a:r>
          <a:endParaRPr lang="en-US" dirty="0"/>
        </a:p>
      </dgm:t>
    </dgm:pt>
    <dgm:pt modelId="{F20F9657-A726-4CFB-8427-3E7F08DF239F}" type="parTrans" cxnId="{159AD8E8-04E9-47EF-B38D-B185E01F6BF6}">
      <dgm:prSet/>
      <dgm:spPr/>
      <dgm:t>
        <a:bodyPr/>
        <a:lstStyle/>
        <a:p>
          <a:pPr algn="r"/>
          <a:endParaRPr lang="en-US"/>
        </a:p>
      </dgm:t>
    </dgm:pt>
    <dgm:pt modelId="{730023C1-E753-459A-9A9B-428146E72113}" type="sibTrans" cxnId="{159AD8E8-04E9-47EF-B38D-B185E01F6BF6}">
      <dgm:prSet/>
      <dgm:spPr/>
      <dgm:t>
        <a:bodyPr/>
        <a:lstStyle/>
        <a:p>
          <a:pPr algn="r"/>
          <a:endParaRPr lang="en-US"/>
        </a:p>
      </dgm:t>
    </dgm:pt>
    <dgm:pt modelId="{8BF2AFC6-F3FB-42F8-A955-88FE4668379B}">
      <dgm:prSet/>
      <dgm:spPr/>
      <dgm:t>
        <a:bodyPr/>
        <a:lstStyle/>
        <a:p>
          <a:pPr algn="r"/>
          <a:r>
            <a:rPr lang="en-GB" b="1" dirty="0"/>
            <a:t>T</a:t>
          </a:r>
          <a:r>
            <a:rPr lang="en-GB" dirty="0"/>
            <a:t>ransparency </a:t>
          </a:r>
          <a:endParaRPr lang="en-US" dirty="0"/>
        </a:p>
      </dgm:t>
    </dgm:pt>
    <dgm:pt modelId="{F70F8E0D-1E9B-4525-BEA7-E6DB35488E24}" type="parTrans" cxnId="{6CDCE631-8593-431C-B1F4-268761696865}">
      <dgm:prSet/>
      <dgm:spPr/>
      <dgm:t>
        <a:bodyPr/>
        <a:lstStyle/>
        <a:p>
          <a:pPr algn="r"/>
          <a:endParaRPr lang="en-US"/>
        </a:p>
      </dgm:t>
    </dgm:pt>
    <dgm:pt modelId="{184DB264-DF09-428C-AA2A-470331E1AD69}" type="sibTrans" cxnId="{6CDCE631-8593-431C-B1F4-268761696865}">
      <dgm:prSet/>
      <dgm:spPr/>
      <dgm:t>
        <a:bodyPr/>
        <a:lstStyle/>
        <a:p>
          <a:pPr algn="r"/>
          <a:endParaRPr lang="en-US"/>
        </a:p>
      </dgm:t>
    </dgm:pt>
    <dgm:pt modelId="{37037434-4A5D-8343-998B-3AA3DC734D73}" type="pres">
      <dgm:prSet presAssocID="{193A6874-726E-4E9F-A76D-ED2FD2342F1F}" presName="linear" presStyleCnt="0">
        <dgm:presLayoutVars>
          <dgm:animLvl val="lvl"/>
          <dgm:resizeHandles val="exact"/>
        </dgm:presLayoutVars>
      </dgm:prSet>
      <dgm:spPr/>
    </dgm:pt>
    <dgm:pt modelId="{42FECF1F-3921-CA48-B6AE-E563A0DF8033}" type="pres">
      <dgm:prSet presAssocID="{EB027E09-9DC6-4FA7-BE02-77DDCB83D79A}" presName="parentText" presStyleLbl="node1" presStyleIdx="0" presStyleCnt="4">
        <dgm:presLayoutVars>
          <dgm:chMax val="0"/>
          <dgm:bulletEnabled val="1"/>
        </dgm:presLayoutVars>
      </dgm:prSet>
      <dgm:spPr/>
    </dgm:pt>
    <dgm:pt modelId="{DD7196E3-F88B-AE4D-B020-05633B84BAF6}" type="pres">
      <dgm:prSet presAssocID="{A7D39F01-6E93-447B-B6CE-85A177283190}" presName="spacer" presStyleCnt="0"/>
      <dgm:spPr/>
    </dgm:pt>
    <dgm:pt modelId="{190BA185-D83F-4D4E-9E69-1C184061C07E}" type="pres">
      <dgm:prSet presAssocID="{ED511EF3-3618-4954-ACB3-272E5FCD08F1}" presName="parentText" presStyleLbl="node1" presStyleIdx="1" presStyleCnt="4">
        <dgm:presLayoutVars>
          <dgm:chMax val="0"/>
          <dgm:bulletEnabled val="1"/>
        </dgm:presLayoutVars>
      </dgm:prSet>
      <dgm:spPr/>
    </dgm:pt>
    <dgm:pt modelId="{9F1C1715-80ED-8549-AB0B-5AB6EE56DC3B}" type="pres">
      <dgm:prSet presAssocID="{660A424F-7201-4885-9CFA-D45086CD6D32}" presName="spacer" presStyleCnt="0"/>
      <dgm:spPr/>
    </dgm:pt>
    <dgm:pt modelId="{DDEE27E1-2324-5344-9F4C-CF7932C0EA48}" type="pres">
      <dgm:prSet presAssocID="{0FCB330B-FB8A-407D-8850-755AFDAD34FD}" presName="parentText" presStyleLbl="node1" presStyleIdx="2" presStyleCnt="4">
        <dgm:presLayoutVars>
          <dgm:chMax val="0"/>
          <dgm:bulletEnabled val="1"/>
        </dgm:presLayoutVars>
      </dgm:prSet>
      <dgm:spPr/>
    </dgm:pt>
    <dgm:pt modelId="{4A90D739-F0B4-C144-BC68-80C298FA2121}" type="pres">
      <dgm:prSet presAssocID="{730023C1-E753-459A-9A9B-428146E72113}" presName="spacer" presStyleCnt="0"/>
      <dgm:spPr/>
    </dgm:pt>
    <dgm:pt modelId="{ACDE0C73-5899-C941-8B7E-F77392400702}" type="pres">
      <dgm:prSet presAssocID="{8BF2AFC6-F3FB-42F8-A955-88FE4668379B}" presName="parentText" presStyleLbl="node1" presStyleIdx="3" presStyleCnt="4">
        <dgm:presLayoutVars>
          <dgm:chMax val="0"/>
          <dgm:bulletEnabled val="1"/>
        </dgm:presLayoutVars>
      </dgm:prSet>
      <dgm:spPr/>
    </dgm:pt>
  </dgm:ptLst>
  <dgm:cxnLst>
    <dgm:cxn modelId="{50084401-73FD-4C55-8EA8-422231F4B16B}" srcId="{193A6874-726E-4E9F-A76D-ED2FD2342F1F}" destId="{EB027E09-9DC6-4FA7-BE02-77DDCB83D79A}" srcOrd="0" destOrd="0" parTransId="{A650B2DF-082B-4004-9784-6C6CB62E9E3D}" sibTransId="{A7D39F01-6E93-447B-B6CE-85A177283190}"/>
    <dgm:cxn modelId="{6CDCE631-8593-431C-B1F4-268761696865}" srcId="{193A6874-726E-4E9F-A76D-ED2FD2342F1F}" destId="{8BF2AFC6-F3FB-42F8-A955-88FE4668379B}" srcOrd="3" destOrd="0" parTransId="{F70F8E0D-1E9B-4525-BEA7-E6DB35488E24}" sibTransId="{184DB264-DF09-428C-AA2A-470331E1AD69}"/>
    <dgm:cxn modelId="{B8A24978-82CE-4AEF-B605-1A82345BC1D1}" srcId="{193A6874-726E-4E9F-A76D-ED2FD2342F1F}" destId="{ED511EF3-3618-4954-ACB3-272E5FCD08F1}" srcOrd="1" destOrd="0" parTransId="{6E940334-29C8-4889-B795-88616B022CE3}" sibTransId="{660A424F-7201-4885-9CFA-D45086CD6D32}"/>
    <dgm:cxn modelId="{C3DABD78-53BA-7B48-B815-419986B5D29A}" type="presOf" srcId="{EB027E09-9DC6-4FA7-BE02-77DDCB83D79A}" destId="{42FECF1F-3921-CA48-B6AE-E563A0DF8033}" srcOrd="0" destOrd="0" presId="urn:microsoft.com/office/officeart/2005/8/layout/vList2"/>
    <dgm:cxn modelId="{7032F0A3-F64A-3F48-A34C-449305C20EB6}" type="presOf" srcId="{ED511EF3-3618-4954-ACB3-272E5FCD08F1}" destId="{190BA185-D83F-4D4E-9E69-1C184061C07E}" srcOrd="0" destOrd="0" presId="urn:microsoft.com/office/officeart/2005/8/layout/vList2"/>
    <dgm:cxn modelId="{BBC13EB7-4A77-2A4D-B215-B2B5779A58C9}" type="presOf" srcId="{193A6874-726E-4E9F-A76D-ED2FD2342F1F}" destId="{37037434-4A5D-8343-998B-3AA3DC734D73}" srcOrd="0" destOrd="0" presId="urn:microsoft.com/office/officeart/2005/8/layout/vList2"/>
    <dgm:cxn modelId="{5735EED6-358D-1346-9E45-39CCBF064DB6}" type="presOf" srcId="{8BF2AFC6-F3FB-42F8-A955-88FE4668379B}" destId="{ACDE0C73-5899-C941-8B7E-F77392400702}" srcOrd="0" destOrd="0" presId="urn:microsoft.com/office/officeart/2005/8/layout/vList2"/>
    <dgm:cxn modelId="{659B03E5-AA0D-4648-91C0-1313F8EDDBCD}" type="presOf" srcId="{0FCB330B-FB8A-407D-8850-755AFDAD34FD}" destId="{DDEE27E1-2324-5344-9F4C-CF7932C0EA48}" srcOrd="0" destOrd="0" presId="urn:microsoft.com/office/officeart/2005/8/layout/vList2"/>
    <dgm:cxn modelId="{159AD8E8-04E9-47EF-B38D-B185E01F6BF6}" srcId="{193A6874-726E-4E9F-A76D-ED2FD2342F1F}" destId="{0FCB330B-FB8A-407D-8850-755AFDAD34FD}" srcOrd="2" destOrd="0" parTransId="{F20F9657-A726-4CFB-8427-3E7F08DF239F}" sibTransId="{730023C1-E753-459A-9A9B-428146E72113}"/>
    <dgm:cxn modelId="{99075548-CC9F-5F4D-A9EE-2434F4A5BF17}" type="presParOf" srcId="{37037434-4A5D-8343-998B-3AA3DC734D73}" destId="{42FECF1F-3921-CA48-B6AE-E563A0DF8033}" srcOrd="0" destOrd="0" presId="urn:microsoft.com/office/officeart/2005/8/layout/vList2"/>
    <dgm:cxn modelId="{46560DC4-3E53-3A49-A891-EE920946F848}" type="presParOf" srcId="{37037434-4A5D-8343-998B-3AA3DC734D73}" destId="{DD7196E3-F88B-AE4D-B020-05633B84BAF6}" srcOrd="1" destOrd="0" presId="urn:microsoft.com/office/officeart/2005/8/layout/vList2"/>
    <dgm:cxn modelId="{3EB8099A-F8EC-4D4A-8B1B-C01BD3F28705}" type="presParOf" srcId="{37037434-4A5D-8343-998B-3AA3DC734D73}" destId="{190BA185-D83F-4D4E-9E69-1C184061C07E}" srcOrd="2" destOrd="0" presId="urn:microsoft.com/office/officeart/2005/8/layout/vList2"/>
    <dgm:cxn modelId="{8259ACD3-AC09-984F-B063-2FEBF6F19536}" type="presParOf" srcId="{37037434-4A5D-8343-998B-3AA3DC734D73}" destId="{9F1C1715-80ED-8549-AB0B-5AB6EE56DC3B}" srcOrd="3" destOrd="0" presId="urn:microsoft.com/office/officeart/2005/8/layout/vList2"/>
    <dgm:cxn modelId="{83F0B07D-3532-9A49-AAAA-E3738D4C20EB}" type="presParOf" srcId="{37037434-4A5D-8343-998B-3AA3DC734D73}" destId="{DDEE27E1-2324-5344-9F4C-CF7932C0EA48}" srcOrd="4" destOrd="0" presId="urn:microsoft.com/office/officeart/2005/8/layout/vList2"/>
    <dgm:cxn modelId="{77E5FBB6-31E0-8147-AA02-94724119E964}" type="presParOf" srcId="{37037434-4A5D-8343-998B-3AA3DC734D73}" destId="{4A90D739-F0B4-C144-BC68-80C298FA2121}" srcOrd="5" destOrd="0" presId="urn:microsoft.com/office/officeart/2005/8/layout/vList2"/>
    <dgm:cxn modelId="{72D9AFC1-C7F3-4F43-964C-D3C423347FF6}" type="presParOf" srcId="{37037434-4A5D-8343-998B-3AA3DC734D73}" destId="{ACDE0C73-5899-C941-8B7E-F77392400702}"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93A6874-726E-4E9F-A76D-ED2FD2342F1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D511EF3-3618-4954-ACB3-272E5FCD08F1}">
      <dgm:prSet/>
      <dgm:spPr/>
      <dgm:t>
        <a:bodyPr/>
        <a:lstStyle/>
        <a:p>
          <a:pPr algn="r"/>
          <a:r>
            <a:rPr lang="en-GB" b="1" dirty="0"/>
            <a:t>C</a:t>
          </a:r>
          <a:r>
            <a:rPr lang="en-GB" dirty="0"/>
            <a:t>onfidentiality</a:t>
          </a:r>
          <a:endParaRPr lang="en-US" dirty="0"/>
        </a:p>
      </dgm:t>
    </dgm:pt>
    <dgm:pt modelId="{6E940334-29C8-4889-B795-88616B022CE3}" type="parTrans" cxnId="{B8A24978-82CE-4AEF-B605-1A82345BC1D1}">
      <dgm:prSet/>
      <dgm:spPr/>
      <dgm:t>
        <a:bodyPr/>
        <a:lstStyle/>
        <a:p>
          <a:pPr algn="r"/>
          <a:endParaRPr lang="en-US"/>
        </a:p>
      </dgm:t>
    </dgm:pt>
    <dgm:pt modelId="{660A424F-7201-4885-9CFA-D45086CD6D32}" type="sibTrans" cxnId="{B8A24978-82CE-4AEF-B605-1A82345BC1D1}">
      <dgm:prSet/>
      <dgm:spPr/>
      <dgm:t>
        <a:bodyPr/>
        <a:lstStyle/>
        <a:p>
          <a:pPr algn="r"/>
          <a:endParaRPr lang="en-US"/>
        </a:p>
      </dgm:t>
    </dgm:pt>
    <dgm:pt modelId="{EB027E09-9DC6-4FA7-BE02-77DDCB83D79A}">
      <dgm:prSet/>
      <dgm:spPr/>
      <dgm:t>
        <a:bodyPr/>
        <a:lstStyle/>
        <a:p>
          <a:pPr algn="r"/>
          <a:r>
            <a:rPr lang="en-GB" b="1" dirty="0"/>
            <a:t>A</a:t>
          </a:r>
          <a:r>
            <a:rPr lang="en-GB" dirty="0"/>
            <a:t>ccessibility</a:t>
          </a:r>
          <a:endParaRPr lang="en-US" dirty="0"/>
        </a:p>
      </dgm:t>
    </dgm:pt>
    <dgm:pt modelId="{A650B2DF-082B-4004-9784-6C6CB62E9E3D}" type="parTrans" cxnId="{50084401-73FD-4C55-8EA8-422231F4B16B}">
      <dgm:prSet/>
      <dgm:spPr/>
      <dgm:t>
        <a:bodyPr/>
        <a:lstStyle/>
        <a:p>
          <a:pPr algn="r"/>
          <a:endParaRPr lang="en-US"/>
        </a:p>
      </dgm:t>
    </dgm:pt>
    <dgm:pt modelId="{A7D39F01-6E93-447B-B6CE-85A177283190}" type="sibTrans" cxnId="{50084401-73FD-4C55-8EA8-422231F4B16B}">
      <dgm:prSet/>
      <dgm:spPr/>
      <dgm:t>
        <a:bodyPr/>
        <a:lstStyle/>
        <a:p>
          <a:pPr algn="r"/>
          <a:endParaRPr lang="en-US"/>
        </a:p>
      </dgm:t>
    </dgm:pt>
    <dgm:pt modelId="{0FCB330B-FB8A-407D-8850-755AFDAD34FD}">
      <dgm:prSet/>
      <dgm:spPr/>
      <dgm:t>
        <a:bodyPr/>
        <a:lstStyle/>
        <a:p>
          <a:pPr algn="r"/>
          <a:r>
            <a:rPr lang="en-GB" b="1" dirty="0"/>
            <a:t>S</a:t>
          </a:r>
          <a:r>
            <a:rPr lang="en-GB" dirty="0"/>
            <a:t>ecurity</a:t>
          </a:r>
          <a:endParaRPr lang="en-US" dirty="0"/>
        </a:p>
      </dgm:t>
    </dgm:pt>
    <dgm:pt modelId="{F20F9657-A726-4CFB-8427-3E7F08DF239F}" type="parTrans" cxnId="{159AD8E8-04E9-47EF-B38D-B185E01F6BF6}">
      <dgm:prSet/>
      <dgm:spPr/>
      <dgm:t>
        <a:bodyPr/>
        <a:lstStyle/>
        <a:p>
          <a:pPr algn="r"/>
          <a:endParaRPr lang="en-US"/>
        </a:p>
      </dgm:t>
    </dgm:pt>
    <dgm:pt modelId="{730023C1-E753-459A-9A9B-428146E72113}" type="sibTrans" cxnId="{159AD8E8-04E9-47EF-B38D-B185E01F6BF6}">
      <dgm:prSet/>
      <dgm:spPr/>
      <dgm:t>
        <a:bodyPr/>
        <a:lstStyle/>
        <a:p>
          <a:pPr algn="r"/>
          <a:endParaRPr lang="en-US"/>
        </a:p>
      </dgm:t>
    </dgm:pt>
    <dgm:pt modelId="{8BF2AFC6-F3FB-42F8-A955-88FE4668379B}">
      <dgm:prSet/>
      <dgm:spPr/>
      <dgm:t>
        <a:bodyPr/>
        <a:lstStyle/>
        <a:p>
          <a:pPr algn="r"/>
          <a:r>
            <a:rPr lang="en-GB" b="1" dirty="0"/>
            <a:t>T</a:t>
          </a:r>
          <a:r>
            <a:rPr lang="en-GB" dirty="0"/>
            <a:t>ransparency </a:t>
          </a:r>
          <a:endParaRPr lang="en-US" dirty="0"/>
        </a:p>
      </dgm:t>
    </dgm:pt>
    <dgm:pt modelId="{F70F8E0D-1E9B-4525-BEA7-E6DB35488E24}" type="parTrans" cxnId="{6CDCE631-8593-431C-B1F4-268761696865}">
      <dgm:prSet/>
      <dgm:spPr/>
      <dgm:t>
        <a:bodyPr/>
        <a:lstStyle/>
        <a:p>
          <a:pPr algn="r"/>
          <a:endParaRPr lang="en-US"/>
        </a:p>
      </dgm:t>
    </dgm:pt>
    <dgm:pt modelId="{184DB264-DF09-428C-AA2A-470331E1AD69}" type="sibTrans" cxnId="{6CDCE631-8593-431C-B1F4-268761696865}">
      <dgm:prSet/>
      <dgm:spPr/>
      <dgm:t>
        <a:bodyPr/>
        <a:lstStyle/>
        <a:p>
          <a:pPr algn="r"/>
          <a:endParaRPr lang="en-US"/>
        </a:p>
      </dgm:t>
    </dgm:pt>
    <dgm:pt modelId="{37037434-4A5D-8343-998B-3AA3DC734D73}" type="pres">
      <dgm:prSet presAssocID="{193A6874-726E-4E9F-A76D-ED2FD2342F1F}" presName="linear" presStyleCnt="0">
        <dgm:presLayoutVars>
          <dgm:animLvl val="lvl"/>
          <dgm:resizeHandles val="exact"/>
        </dgm:presLayoutVars>
      </dgm:prSet>
      <dgm:spPr/>
    </dgm:pt>
    <dgm:pt modelId="{42FECF1F-3921-CA48-B6AE-E563A0DF8033}" type="pres">
      <dgm:prSet presAssocID="{EB027E09-9DC6-4FA7-BE02-77DDCB83D79A}" presName="parentText" presStyleLbl="node1" presStyleIdx="0" presStyleCnt="4">
        <dgm:presLayoutVars>
          <dgm:chMax val="0"/>
          <dgm:bulletEnabled val="1"/>
        </dgm:presLayoutVars>
      </dgm:prSet>
      <dgm:spPr/>
    </dgm:pt>
    <dgm:pt modelId="{DD7196E3-F88B-AE4D-B020-05633B84BAF6}" type="pres">
      <dgm:prSet presAssocID="{A7D39F01-6E93-447B-B6CE-85A177283190}" presName="spacer" presStyleCnt="0"/>
      <dgm:spPr/>
    </dgm:pt>
    <dgm:pt modelId="{190BA185-D83F-4D4E-9E69-1C184061C07E}" type="pres">
      <dgm:prSet presAssocID="{ED511EF3-3618-4954-ACB3-272E5FCD08F1}" presName="parentText" presStyleLbl="node1" presStyleIdx="1" presStyleCnt="4">
        <dgm:presLayoutVars>
          <dgm:chMax val="0"/>
          <dgm:bulletEnabled val="1"/>
        </dgm:presLayoutVars>
      </dgm:prSet>
      <dgm:spPr/>
    </dgm:pt>
    <dgm:pt modelId="{9F1C1715-80ED-8549-AB0B-5AB6EE56DC3B}" type="pres">
      <dgm:prSet presAssocID="{660A424F-7201-4885-9CFA-D45086CD6D32}" presName="spacer" presStyleCnt="0"/>
      <dgm:spPr/>
    </dgm:pt>
    <dgm:pt modelId="{DDEE27E1-2324-5344-9F4C-CF7932C0EA48}" type="pres">
      <dgm:prSet presAssocID="{0FCB330B-FB8A-407D-8850-755AFDAD34FD}" presName="parentText" presStyleLbl="node1" presStyleIdx="2" presStyleCnt="4">
        <dgm:presLayoutVars>
          <dgm:chMax val="0"/>
          <dgm:bulletEnabled val="1"/>
        </dgm:presLayoutVars>
      </dgm:prSet>
      <dgm:spPr/>
    </dgm:pt>
    <dgm:pt modelId="{4A90D739-F0B4-C144-BC68-80C298FA2121}" type="pres">
      <dgm:prSet presAssocID="{730023C1-E753-459A-9A9B-428146E72113}" presName="spacer" presStyleCnt="0"/>
      <dgm:spPr/>
    </dgm:pt>
    <dgm:pt modelId="{ACDE0C73-5899-C941-8B7E-F77392400702}" type="pres">
      <dgm:prSet presAssocID="{8BF2AFC6-F3FB-42F8-A955-88FE4668379B}" presName="parentText" presStyleLbl="node1" presStyleIdx="3" presStyleCnt="4">
        <dgm:presLayoutVars>
          <dgm:chMax val="0"/>
          <dgm:bulletEnabled val="1"/>
        </dgm:presLayoutVars>
      </dgm:prSet>
      <dgm:spPr/>
    </dgm:pt>
  </dgm:ptLst>
  <dgm:cxnLst>
    <dgm:cxn modelId="{50084401-73FD-4C55-8EA8-422231F4B16B}" srcId="{193A6874-726E-4E9F-A76D-ED2FD2342F1F}" destId="{EB027E09-9DC6-4FA7-BE02-77DDCB83D79A}" srcOrd="0" destOrd="0" parTransId="{A650B2DF-082B-4004-9784-6C6CB62E9E3D}" sibTransId="{A7D39F01-6E93-447B-B6CE-85A177283190}"/>
    <dgm:cxn modelId="{6CDCE631-8593-431C-B1F4-268761696865}" srcId="{193A6874-726E-4E9F-A76D-ED2FD2342F1F}" destId="{8BF2AFC6-F3FB-42F8-A955-88FE4668379B}" srcOrd="3" destOrd="0" parTransId="{F70F8E0D-1E9B-4525-BEA7-E6DB35488E24}" sibTransId="{184DB264-DF09-428C-AA2A-470331E1AD69}"/>
    <dgm:cxn modelId="{B8A24978-82CE-4AEF-B605-1A82345BC1D1}" srcId="{193A6874-726E-4E9F-A76D-ED2FD2342F1F}" destId="{ED511EF3-3618-4954-ACB3-272E5FCD08F1}" srcOrd="1" destOrd="0" parTransId="{6E940334-29C8-4889-B795-88616B022CE3}" sibTransId="{660A424F-7201-4885-9CFA-D45086CD6D32}"/>
    <dgm:cxn modelId="{C3DABD78-53BA-7B48-B815-419986B5D29A}" type="presOf" srcId="{EB027E09-9DC6-4FA7-BE02-77DDCB83D79A}" destId="{42FECF1F-3921-CA48-B6AE-E563A0DF8033}" srcOrd="0" destOrd="0" presId="urn:microsoft.com/office/officeart/2005/8/layout/vList2"/>
    <dgm:cxn modelId="{7032F0A3-F64A-3F48-A34C-449305C20EB6}" type="presOf" srcId="{ED511EF3-3618-4954-ACB3-272E5FCD08F1}" destId="{190BA185-D83F-4D4E-9E69-1C184061C07E}" srcOrd="0" destOrd="0" presId="urn:microsoft.com/office/officeart/2005/8/layout/vList2"/>
    <dgm:cxn modelId="{BBC13EB7-4A77-2A4D-B215-B2B5779A58C9}" type="presOf" srcId="{193A6874-726E-4E9F-A76D-ED2FD2342F1F}" destId="{37037434-4A5D-8343-998B-3AA3DC734D73}" srcOrd="0" destOrd="0" presId="urn:microsoft.com/office/officeart/2005/8/layout/vList2"/>
    <dgm:cxn modelId="{5735EED6-358D-1346-9E45-39CCBF064DB6}" type="presOf" srcId="{8BF2AFC6-F3FB-42F8-A955-88FE4668379B}" destId="{ACDE0C73-5899-C941-8B7E-F77392400702}" srcOrd="0" destOrd="0" presId="urn:microsoft.com/office/officeart/2005/8/layout/vList2"/>
    <dgm:cxn modelId="{659B03E5-AA0D-4648-91C0-1313F8EDDBCD}" type="presOf" srcId="{0FCB330B-FB8A-407D-8850-755AFDAD34FD}" destId="{DDEE27E1-2324-5344-9F4C-CF7932C0EA48}" srcOrd="0" destOrd="0" presId="urn:microsoft.com/office/officeart/2005/8/layout/vList2"/>
    <dgm:cxn modelId="{159AD8E8-04E9-47EF-B38D-B185E01F6BF6}" srcId="{193A6874-726E-4E9F-A76D-ED2FD2342F1F}" destId="{0FCB330B-FB8A-407D-8850-755AFDAD34FD}" srcOrd="2" destOrd="0" parTransId="{F20F9657-A726-4CFB-8427-3E7F08DF239F}" sibTransId="{730023C1-E753-459A-9A9B-428146E72113}"/>
    <dgm:cxn modelId="{99075548-CC9F-5F4D-A9EE-2434F4A5BF17}" type="presParOf" srcId="{37037434-4A5D-8343-998B-3AA3DC734D73}" destId="{42FECF1F-3921-CA48-B6AE-E563A0DF8033}" srcOrd="0" destOrd="0" presId="urn:microsoft.com/office/officeart/2005/8/layout/vList2"/>
    <dgm:cxn modelId="{46560DC4-3E53-3A49-A891-EE920946F848}" type="presParOf" srcId="{37037434-4A5D-8343-998B-3AA3DC734D73}" destId="{DD7196E3-F88B-AE4D-B020-05633B84BAF6}" srcOrd="1" destOrd="0" presId="urn:microsoft.com/office/officeart/2005/8/layout/vList2"/>
    <dgm:cxn modelId="{3EB8099A-F8EC-4D4A-8B1B-C01BD3F28705}" type="presParOf" srcId="{37037434-4A5D-8343-998B-3AA3DC734D73}" destId="{190BA185-D83F-4D4E-9E69-1C184061C07E}" srcOrd="2" destOrd="0" presId="urn:microsoft.com/office/officeart/2005/8/layout/vList2"/>
    <dgm:cxn modelId="{8259ACD3-AC09-984F-B063-2FEBF6F19536}" type="presParOf" srcId="{37037434-4A5D-8343-998B-3AA3DC734D73}" destId="{9F1C1715-80ED-8549-AB0B-5AB6EE56DC3B}" srcOrd="3" destOrd="0" presId="urn:microsoft.com/office/officeart/2005/8/layout/vList2"/>
    <dgm:cxn modelId="{83F0B07D-3532-9A49-AAAA-E3738D4C20EB}" type="presParOf" srcId="{37037434-4A5D-8343-998B-3AA3DC734D73}" destId="{DDEE27E1-2324-5344-9F4C-CF7932C0EA48}" srcOrd="4" destOrd="0" presId="urn:microsoft.com/office/officeart/2005/8/layout/vList2"/>
    <dgm:cxn modelId="{77E5FBB6-31E0-8147-AA02-94724119E964}" type="presParOf" srcId="{37037434-4A5D-8343-998B-3AA3DC734D73}" destId="{4A90D739-F0B4-C144-BC68-80C298FA2121}" srcOrd="5" destOrd="0" presId="urn:microsoft.com/office/officeart/2005/8/layout/vList2"/>
    <dgm:cxn modelId="{72D9AFC1-C7F3-4F43-964C-D3C423347FF6}" type="presParOf" srcId="{37037434-4A5D-8343-998B-3AA3DC734D73}" destId="{ACDE0C73-5899-C941-8B7E-F77392400702}"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93A6874-726E-4E9F-A76D-ED2FD2342F1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D511EF3-3618-4954-ACB3-272E5FCD08F1}">
      <dgm:prSet/>
      <dgm:spPr/>
      <dgm:t>
        <a:bodyPr/>
        <a:lstStyle/>
        <a:p>
          <a:pPr algn="ctr"/>
          <a:r>
            <a:rPr lang="en-GB" b="1" dirty="0"/>
            <a:t>Competent (skills and knowledge)</a:t>
          </a:r>
          <a:endParaRPr lang="en-US" dirty="0"/>
        </a:p>
      </dgm:t>
    </dgm:pt>
    <dgm:pt modelId="{6E940334-29C8-4889-B795-88616B022CE3}" type="parTrans" cxnId="{B8A24978-82CE-4AEF-B605-1A82345BC1D1}">
      <dgm:prSet/>
      <dgm:spPr/>
      <dgm:t>
        <a:bodyPr/>
        <a:lstStyle/>
        <a:p>
          <a:pPr algn="r"/>
          <a:endParaRPr lang="en-US"/>
        </a:p>
      </dgm:t>
    </dgm:pt>
    <dgm:pt modelId="{660A424F-7201-4885-9CFA-D45086CD6D32}" type="sibTrans" cxnId="{B8A24978-82CE-4AEF-B605-1A82345BC1D1}">
      <dgm:prSet/>
      <dgm:spPr/>
      <dgm:t>
        <a:bodyPr/>
        <a:lstStyle/>
        <a:p>
          <a:pPr algn="r"/>
          <a:endParaRPr lang="en-US"/>
        </a:p>
      </dgm:t>
    </dgm:pt>
    <dgm:pt modelId="{EB027E09-9DC6-4FA7-BE02-77DDCB83D79A}">
      <dgm:prSet/>
      <dgm:spPr/>
      <dgm:t>
        <a:bodyPr/>
        <a:lstStyle/>
        <a:p>
          <a:pPr algn="ctr"/>
          <a:r>
            <a:rPr lang="en-GB" b="1" dirty="0"/>
            <a:t>Respectful (staff behaviour)</a:t>
          </a:r>
          <a:endParaRPr lang="en-US" dirty="0"/>
        </a:p>
      </dgm:t>
    </dgm:pt>
    <dgm:pt modelId="{A650B2DF-082B-4004-9784-6C6CB62E9E3D}" type="parTrans" cxnId="{50084401-73FD-4C55-8EA8-422231F4B16B}">
      <dgm:prSet/>
      <dgm:spPr/>
      <dgm:t>
        <a:bodyPr/>
        <a:lstStyle/>
        <a:p>
          <a:pPr algn="r"/>
          <a:endParaRPr lang="en-US"/>
        </a:p>
      </dgm:t>
    </dgm:pt>
    <dgm:pt modelId="{A7D39F01-6E93-447B-B6CE-85A177283190}" type="sibTrans" cxnId="{50084401-73FD-4C55-8EA8-422231F4B16B}">
      <dgm:prSet/>
      <dgm:spPr/>
      <dgm:t>
        <a:bodyPr/>
        <a:lstStyle/>
        <a:p>
          <a:pPr algn="r"/>
          <a:endParaRPr lang="en-US"/>
        </a:p>
      </dgm:t>
    </dgm:pt>
    <dgm:pt modelId="{0FCB330B-FB8A-407D-8850-755AFDAD34FD}">
      <dgm:prSet/>
      <dgm:spPr/>
      <dgm:t>
        <a:bodyPr/>
        <a:lstStyle/>
        <a:p>
          <a:pPr algn="ctr"/>
          <a:r>
            <a:rPr lang="en-GB" b="1" dirty="0"/>
            <a:t>Well managed (management)</a:t>
          </a:r>
          <a:endParaRPr lang="en-US" dirty="0"/>
        </a:p>
      </dgm:t>
    </dgm:pt>
    <dgm:pt modelId="{F20F9657-A726-4CFB-8427-3E7F08DF239F}" type="parTrans" cxnId="{159AD8E8-04E9-47EF-B38D-B185E01F6BF6}">
      <dgm:prSet/>
      <dgm:spPr/>
      <dgm:t>
        <a:bodyPr/>
        <a:lstStyle/>
        <a:p>
          <a:pPr algn="r"/>
          <a:endParaRPr lang="en-US"/>
        </a:p>
      </dgm:t>
    </dgm:pt>
    <dgm:pt modelId="{730023C1-E753-459A-9A9B-428146E72113}" type="sibTrans" cxnId="{159AD8E8-04E9-47EF-B38D-B185E01F6BF6}">
      <dgm:prSet/>
      <dgm:spPr/>
      <dgm:t>
        <a:bodyPr/>
        <a:lstStyle/>
        <a:p>
          <a:pPr algn="r"/>
          <a:endParaRPr lang="en-US"/>
        </a:p>
      </dgm:t>
    </dgm:pt>
    <dgm:pt modelId="{8BF2AFC6-F3FB-42F8-A955-88FE4668379B}">
      <dgm:prSet/>
      <dgm:spPr/>
      <dgm:t>
        <a:bodyPr/>
        <a:lstStyle/>
        <a:p>
          <a:pPr algn="ctr"/>
          <a:r>
            <a:rPr lang="en-GB" b="1" dirty="0"/>
            <a:t>Protected / supported</a:t>
          </a:r>
          <a:r>
            <a:rPr lang="en-GB" dirty="0"/>
            <a:t> </a:t>
          </a:r>
          <a:endParaRPr lang="en-US" dirty="0"/>
        </a:p>
      </dgm:t>
    </dgm:pt>
    <dgm:pt modelId="{F70F8E0D-1E9B-4525-BEA7-E6DB35488E24}" type="parTrans" cxnId="{6CDCE631-8593-431C-B1F4-268761696865}">
      <dgm:prSet/>
      <dgm:spPr/>
      <dgm:t>
        <a:bodyPr/>
        <a:lstStyle/>
        <a:p>
          <a:pPr algn="r"/>
          <a:endParaRPr lang="en-US"/>
        </a:p>
      </dgm:t>
    </dgm:pt>
    <dgm:pt modelId="{184DB264-DF09-428C-AA2A-470331E1AD69}" type="sibTrans" cxnId="{6CDCE631-8593-431C-B1F4-268761696865}">
      <dgm:prSet/>
      <dgm:spPr/>
      <dgm:t>
        <a:bodyPr/>
        <a:lstStyle/>
        <a:p>
          <a:pPr algn="r"/>
          <a:endParaRPr lang="en-US"/>
        </a:p>
      </dgm:t>
    </dgm:pt>
    <dgm:pt modelId="{37037434-4A5D-8343-998B-3AA3DC734D73}" type="pres">
      <dgm:prSet presAssocID="{193A6874-726E-4E9F-A76D-ED2FD2342F1F}" presName="linear" presStyleCnt="0">
        <dgm:presLayoutVars>
          <dgm:animLvl val="lvl"/>
          <dgm:resizeHandles val="exact"/>
        </dgm:presLayoutVars>
      </dgm:prSet>
      <dgm:spPr/>
    </dgm:pt>
    <dgm:pt modelId="{42FECF1F-3921-CA48-B6AE-E563A0DF8033}" type="pres">
      <dgm:prSet presAssocID="{EB027E09-9DC6-4FA7-BE02-77DDCB83D79A}" presName="parentText" presStyleLbl="node1" presStyleIdx="0" presStyleCnt="4">
        <dgm:presLayoutVars>
          <dgm:chMax val="0"/>
          <dgm:bulletEnabled val="1"/>
        </dgm:presLayoutVars>
      </dgm:prSet>
      <dgm:spPr/>
    </dgm:pt>
    <dgm:pt modelId="{DD7196E3-F88B-AE4D-B020-05633B84BAF6}" type="pres">
      <dgm:prSet presAssocID="{A7D39F01-6E93-447B-B6CE-85A177283190}" presName="spacer" presStyleCnt="0"/>
      <dgm:spPr/>
    </dgm:pt>
    <dgm:pt modelId="{190BA185-D83F-4D4E-9E69-1C184061C07E}" type="pres">
      <dgm:prSet presAssocID="{ED511EF3-3618-4954-ACB3-272E5FCD08F1}" presName="parentText" presStyleLbl="node1" presStyleIdx="1" presStyleCnt="4">
        <dgm:presLayoutVars>
          <dgm:chMax val="0"/>
          <dgm:bulletEnabled val="1"/>
        </dgm:presLayoutVars>
      </dgm:prSet>
      <dgm:spPr/>
    </dgm:pt>
    <dgm:pt modelId="{9F1C1715-80ED-8549-AB0B-5AB6EE56DC3B}" type="pres">
      <dgm:prSet presAssocID="{660A424F-7201-4885-9CFA-D45086CD6D32}" presName="spacer" presStyleCnt="0"/>
      <dgm:spPr/>
    </dgm:pt>
    <dgm:pt modelId="{DDEE27E1-2324-5344-9F4C-CF7932C0EA48}" type="pres">
      <dgm:prSet presAssocID="{0FCB330B-FB8A-407D-8850-755AFDAD34FD}" presName="parentText" presStyleLbl="node1" presStyleIdx="2" presStyleCnt="4">
        <dgm:presLayoutVars>
          <dgm:chMax val="0"/>
          <dgm:bulletEnabled val="1"/>
        </dgm:presLayoutVars>
      </dgm:prSet>
      <dgm:spPr/>
    </dgm:pt>
    <dgm:pt modelId="{4A90D739-F0B4-C144-BC68-80C298FA2121}" type="pres">
      <dgm:prSet presAssocID="{730023C1-E753-459A-9A9B-428146E72113}" presName="spacer" presStyleCnt="0"/>
      <dgm:spPr/>
    </dgm:pt>
    <dgm:pt modelId="{ACDE0C73-5899-C941-8B7E-F77392400702}" type="pres">
      <dgm:prSet presAssocID="{8BF2AFC6-F3FB-42F8-A955-88FE4668379B}" presName="parentText" presStyleLbl="node1" presStyleIdx="3" presStyleCnt="4">
        <dgm:presLayoutVars>
          <dgm:chMax val="0"/>
          <dgm:bulletEnabled val="1"/>
        </dgm:presLayoutVars>
      </dgm:prSet>
      <dgm:spPr/>
    </dgm:pt>
  </dgm:ptLst>
  <dgm:cxnLst>
    <dgm:cxn modelId="{50084401-73FD-4C55-8EA8-422231F4B16B}" srcId="{193A6874-726E-4E9F-A76D-ED2FD2342F1F}" destId="{EB027E09-9DC6-4FA7-BE02-77DDCB83D79A}" srcOrd="0" destOrd="0" parTransId="{A650B2DF-082B-4004-9784-6C6CB62E9E3D}" sibTransId="{A7D39F01-6E93-447B-B6CE-85A177283190}"/>
    <dgm:cxn modelId="{6CDCE631-8593-431C-B1F4-268761696865}" srcId="{193A6874-726E-4E9F-A76D-ED2FD2342F1F}" destId="{8BF2AFC6-F3FB-42F8-A955-88FE4668379B}" srcOrd="3" destOrd="0" parTransId="{F70F8E0D-1E9B-4525-BEA7-E6DB35488E24}" sibTransId="{184DB264-DF09-428C-AA2A-470331E1AD69}"/>
    <dgm:cxn modelId="{B8A24978-82CE-4AEF-B605-1A82345BC1D1}" srcId="{193A6874-726E-4E9F-A76D-ED2FD2342F1F}" destId="{ED511EF3-3618-4954-ACB3-272E5FCD08F1}" srcOrd="1" destOrd="0" parTransId="{6E940334-29C8-4889-B795-88616B022CE3}" sibTransId="{660A424F-7201-4885-9CFA-D45086CD6D32}"/>
    <dgm:cxn modelId="{C3DABD78-53BA-7B48-B815-419986B5D29A}" type="presOf" srcId="{EB027E09-9DC6-4FA7-BE02-77DDCB83D79A}" destId="{42FECF1F-3921-CA48-B6AE-E563A0DF8033}" srcOrd="0" destOrd="0" presId="urn:microsoft.com/office/officeart/2005/8/layout/vList2"/>
    <dgm:cxn modelId="{7032F0A3-F64A-3F48-A34C-449305C20EB6}" type="presOf" srcId="{ED511EF3-3618-4954-ACB3-272E5FCD08F1}" destId="{190BA185-D83F-4D4E-9E69-1C184061C07E}" srcOrd="0" destOrd="0" presId="urn:microsoft.com/office/officeart/2005/8/layout/vList2"/>
    <dgm:cxn modelId="{BBC13EB7-4A77-2A4D-B215-B2B5779A58C9}" type="presOf" srcId="{193A6874-726E-4E9F-A76D-ED2FD2342F1F}" destId="{37037434-4A5D-8343-998B-3AA3DC734D73}" srcOrd="0" destOrd="0" presId="urn:microsoft.com/office/officeart/2005/8/layout/vList2"/>
    <dgm:cxn modelId="{5735EED6-358D-1346-9E45-39CCBF064DB6}" type="presOf" srcId="{8BF2AFC6-F3FB-42F8-A955-88FE4668379B}" destId="{ACDE0C73-5899-C941-8B7E-F77392400702}" srcOrd="0" destOrd="0" presId="urn:microsoft.com/office/officeart/2005/8/layout/vList2"/>
    <dgm:cxn modelId="{659B03E5-AA0D-4648-91C0-1313F8EDDBCD}" type="presOf" srcId="{0FCB330B-FB8A-407D-8850-755AFDAD34FD}" destId="{DDEE27E1-2324-5344-9F4C-CF7932C0EA48}" srcOrd="0" destOrd="0" presId="urn:microsoft.com/office/officeart/2005/8/layout/vList2"/>
    <dgm:cxn modelId="{159AD8E8-04E9-47EF-B38D-B185E01F6BF6}" srcId="{193A6874-726E-4E9F-A76D-ED2FD2342F1F}" destId="{0FCB330B-FB8A-407D-8850-755AFDAD34FD}" srcOrd="2" destOrd="0" parTransId="{F20F9657-A726-4CFB-8427-3E7F08DF239F}" sibTransId="{730023C1-E753-459A-9A9B-428146E72113}"/>
    <dgm:cxn modelId="{99075548-CC9F-5F4D-A9EE-2434F4A5BF17}" type="presParOf" srcId="{37037434-4A5D-8343-998B-3AA3DC734D73}" destId="{42FECF1F-3921-CA48-B6AE-E563A0DF8033}" srcOrd="0" destOrd="0" presId="urn:microsoft.com/office/officeart/2005/8/layout/vList2"/>
    <dgm:cxn modelId="{46560DC4-3E53-3A49-A891-EE920946F848}" type="presParOf" srcId="{37037434-4A5D-8343-998B-3AA3DC734D73}" destId="{DD7196E3-F88B-AE4D-B020-05633B84BAF6}" srcOrd="1" destOrd="0" presId="urn:microsoft.com/office/officeart/2005/8/layout/vList2"/>
    <dgm:cxn modelId="{3EB8099A-F8EC-4D4A-8B1B-C01BD3F28705}" type="presParOf" srcId="{37037434-4A5D-8343-998B-3AA3DC734D73}" destId="{190BA185-D83F-4D4E-9E69-1C184061C07E}" srcOrd="2" destOrd="0" presId="urn:microsoft.com/office/officeart/2005/8/layout/vList2"/>
    <dgm:cxn modelId="{8259ACD3-AC09-984F-B063-2FEBF6F19536}" type="presParOf" srcId="{37037434-4A5D-8343-998B-3AA3DC734D73}" destId="{9F1C1715-80ED-8549-AB0B-5AB6EE56DC3B}" srcOrd="3" destOrd="0" presId="urn:microsoft.com/office/officeart/2005/8/layout/vList2"/>
    <dgm:cxn modelId="{83F0B07D-3532-9A49-AAAA-E3738D4C20EB}" type="presParOf" srcId="{37037434-4A5D-8343-998B-3AA3DC734D73}" destId="{DDEE27E1-2324-5344-9F4C-CF7932C0EA48}" srcOrd="4" destOrd="0" presId="urn:microsoft.com/office/officeart/2005/8/layout/vList2"/>
    <dgm:cxn modelId="{77E5FBB6-31E0-8147-AA02-94724119E964}" type="presParOf" srcId="{37037434-4A5D-8343-998B-3AA3DC734D73}" destId="{4A90D739-F0B4-C144-BC68-80C298FA2121}" srcOrd="5" destOrd="0" presId="urn:microsoft.com/office/officeart/2005/8/layout/vList2"/>
    <dgm:cxn modelId="{72D9AFC1-C7F3-4F43-964C-D3C423347FF6}" type="presParOf" srcId="{37037434-4A5D-8343-998B-3AA3DC734D73}" destId="{ACDE0C73-5899-C941-8B7E-F77392400702}"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3A6874-726E-4E9F-A76D-ED2FD2342F1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D511EF3-3618-4954-ACB3-272E5FCD08F1}">
      <dgm:prSet/>
      <dgm:spPr/>
      <dgm:t>
        <a:bodyPr/>
        <a:lstStyle/>
        <a:p>
          <a:pPr algn="ctr"/>
          <a:r>
            <a:rPr lang="en-GB" b="1" dirty="0"/>
            <a:t>Competent (skills and knowledge)</a:t>
          </a:r>
          <a:endParaRPr lang="en-US" dirty="0"/>
        </a:p>
      </dgm:t>
    </dgm:pt>
    <dgm:pt modelId="{6E940334-29C8-4889-B795-88616B022CE3}" type="parTrans" cxnId="{B8A24978-82CE-4AEF-B605-1A82345BC1D1}">
      <dgm:prSet/>
      <dgm:spPr/>
      <dgm:t>
        <a:bodyPr/>
        <a:lstStyle/>
        <a:p>
          <a:pPr algn="r"/>
          <a:endParaRPr lang="en-US"/>
        </a:p>
      </dgm:t>
    </dgm:pt>
    <dgm:pt modelId="{660A424F-7201-4885-9CFA-D45086CD6D32}" type="sibTrans" cxnId="{B8A24978-82CE-4AEF-B605-1A82345BC1D1}">
      <dgm:prSet/>
      <dgm:spPr/>
      <dgm:t>
        <a:bodyPr/>
        <a:lstStyle/>
        <a:p>
          <a:pPr algn="r"/>
          <a:endParaRPr lang="en-US"/>
        </a:p>
      </dgm:t>
    </dgm:pt>
    <dgm:pt modelId="{EB027E09-9DC6-4FA7-BE02-77DDCB83D79A}">
      <dgm:prSet/>
      <dgm:spPr/>
      <dgm:t>
        <a:bodyPr/>
        <a:lstStyle/>
        <a:p>
          <a:pPr algn="ctr"/>
          <a:r>
            <a:rPr lang="en-GB" b="1" dirty="0"/>
            <a:t>Respectful (staff behaviour)</a:t>
          </a:r>
          <a:endParaRPr lang="en-US" dirty="0"/>
        </a:p>
      </dgm:t>
    </dgm:pt>
    <dgm:pt modelId="{A650B2DF-082B-4004-9784-6C6CB62E9E3D}" type="parTrans" cxnId="{50084401-73FD-4C55-8EA8-422231F4B16B}">
      <dgm:prSet/>
      <dgm:spPr/>
      <dgm:t>
        <a:bodyPr/>
        <a:lstStyle/>
        <a:p>
          <a:pPr algn="r"/>
          <a:endParaRPr lang="en-US"/>
        </a:p>
      </dgm:t>
    </dgm:pt>
    <dgm:pt modelId="{A7D39F01-6E93-447B-B6CE-85A177283190}" type="sibTrans" cxnId="{50084401-73FD-4C55-8EA8-422231F4B16B}">
      <dgm:prSet/>
      <dgm:spPr/>
      <dgm:t>
        <a:bodyPr/>
        <a:lstStyle/>
        <a:p>
          <a:pPr algn="r"/>
          <a:endParaRPr lang="en-US"/>
        </a:p>
      </dgm:t>
    </dgm:pt>
    <dgm:pt modelId="{0FCB330B-FB8A-407D-8850-755AFDAD34FD}">
      <dgm:prSet/>
      <dgm:spPr/>
      <dgm:t>
        <a:bodyPr/>
        <a:lstStyle/>
        <a:p>
          <a:pPr algn="ctr"/>
          <a:r>
            <a:rPr lang="en-GB" b="1" dirty="0"/>
            <a:t>Well managed (management)</a:t>
          </a:r>
          <a:endParaRPr lang="en-US" dirty="0"/>
        </a:p>
      </dgm:t>
    </dgm:pt>
    <dgm:pt modelId="{F20F9657-A726-4CFB-8427-3E7F08DF239F}" type="parTrans" cxnId="{159AD8E8-04E9-47EF-B38D-B185E01F6BF6}">
      <dgm:prSet/>
      <dgm:spPr/>
      <dgm:t>
        <a:bodyPr/>
        <a:lstStyle/>
        <a:p>
          <a:pPr algn="r"/>
          <a:endParaRPr lang="en-US"/>
        </a:p>
      </dgm:t>
    </dgm:pt>
    <dgm:pt modelId="{730023C1-E753-459A-9A9B-428146E72113}" type="sibTrans" cxnId="{159AD8E8-04E9-47EF-B38D-B185E01F6BF6}">
      <dgm:prSet/>
      <dgm:spPr/>
      <dgm:t>
        <a:bodyPr/>
        <a:lstStyle/>
        <a:p>
          <a:pPr algn="r"/>
          <a:endParaRPr lang="en-US"/>
        </a:p>
      </dgm:t>
    </dgm:pt>
    <dgm:pt modelId="{8BF2AFC6-F3FB-42F8-A955-88FE4668379B}">
      <dgm:prSet/>
      <dgm:spPr/>
      <dgm:t>
        <a:bodyPr/>
        <a:lstStyle/>
        <a:p>
          <a:pPr algn="ctr"/>
          <a:r>
            <a:rPr lang="en-GB" b="1" dirty="0"/>
            <a:t>Protected / supported</a:t>
          </a:r>
          <a:r>
            <a:rPr lang="en-GB" dirty="0"/>
            <a:t> </a:t>
          </a:r>
          <a:endParaRPr lang="en-US" dirty="0"/>
        </a:p>
      </dgm:t>
    </dgm:pt>
    <dgm:pt modelId="{F70F8E0D-1E9B-4525-BEA7-E6DB35488E24}" type="parTrans" cxnId="{6CDCE631-8593-431C-B1F4-268761696865}">
      <dgm:prSet/>
      <dgm:spPr/>
      <dgm:t>
        <a:bodyPr/>
        <a:lstStyle/>
        <a:p>
          <a:pPr algn="r"/>
          <a:endParaRPr lang="en-US"/>
        </a:p>
      </dgm:t>
    </dgm:pt>
    <dgm:pt modelId="{184DB264-DF09-428C-AA2A-470331E1AD69}" type="sibTrans" cxnId="{6CDCE631-8593-431C-B1F4-268761696865}">
      <dgm:prSet/>
      <dgm:spPr/>
      <dgm:t>
        <a:bodyPr/>
        <a:lstStyle/>
        <a:p>
          <a:pPr algn="r"/>
          <a:endParaRPr lang="en-US"/>
        </a:p>
      </dgm:t>
    </dgm:pt>
    <dgm:pt modelId="{37037434-4A5D-8343-998B-3AA3DC734D73}" type="pres">
      <dgm:prSet presAssocID="{193A6874-726E-4E9F-A76D-ED2FD2342F1F}" presName="linear" presStyleCnt="0">
        <dgm:presLayoutVars>
          <dgm:animLvl val="lvl"/>
          <dgm:resizeHandles val="exact"/>
        </dgm:presLayoutVars>
      </dgm:prSet>
      <dgm:spPr/>
    </dgm:pt>
    <dgm:pt modelId="{42FECF1F-3921-CA48-B6AE-E563A0DF8033}" type="pres">
      <dgm:prSet presAssocID="{EB027E09-9DC6-4FA7-BE02-77DDCB83D79A}" presName="parentText" presStyleLbl="node1" presStyleIdx="0" presStyleCnt="4">
        <dgm:presLayoutVars>
          <dgm:chMax val="0"/>
          <dgm:bulletEnabled val="1"/>
        </dgm:presLayoutVars>
      </dgm:prSet>
      <dgm:spPr/>
    </dgm:pt>
    <dgm:pt modelId="{DD7196E3-F88B-AE4D-B020-05633B84BAF6}" type="pres">
      <dgm:prSet presAssocID="{A7D39F01-6E93-447B-B6CE-85A177283190}" presName="spacer" presStyleCnt="0"/>
      <dgm:spPr/>
    </dgm:pt>
    <dgm:pt modelId="{190BA185-D83F-4D4E-9E69-1C184061C07E}" type="pres">
      <dgm:prSet presAssocID="{ED511EF3-3618-4954-ACB3-272E5FCD08F1}" presName="parentText" presStyleLbl="node1" presStyleIdx="1" presStyleCnt="4">
        <dgm:presLayoutVars>
          <dgm:chMax val="0"/>
          <dgm:bulletEnabled val="1"/>
        </dgm:presLayoutVars>
      </dgm:prSet>
      <dgm:spPr/>
    </dgm:pt>
    <dgm:pt modelId="{9F1C1715-80ED-8549-AB0B-5AB6EE56DC3B}" type="pres">
      <dgm:prSet presAssocID="{660A424F-7201-4885-9CFA-D45086CD6D32}" presName="spacer" presStyleCnt="0"/>
      <dgm:spPr/>
    </dgm:pt>
    <dgm:pt modelId="{DDEE27E1-2324-5344-9F4C-CF7932C0EA48}" type="pres">
      <dgm:prSet presAssocID="{0FCB330B-FB8A-407D-8850-755AFDAD34FD}" presName="parentText" presStyleLbl="node1" presStyleIdx="2" presStyleCnt="4">
        <dgm:presLayoutVars>
          <dgm:chMax val="0"/>
          <dgm:bulletEnabled val="1"/>
        </dgm:presLayoutVars>
      </dgm:prSet>
      <dgm:spPr/>
    </dgm:pt>
    <dgm:pt modelId="{4A90D739-F0B4-C144-BC68-80C298FA2121}" type="pres">
      <dgm:prSet presAssocID="{730023C1-E753-459A-9A9B-428146E72113}" presName="spacer" presStyleCnt="0"/>
      <dgm:spPr/>
    </dgm:pt>
    <dgm:pt modelId="{ACDE0C73-5899-C941-8B7E-F77392400702}" type="pres">
      <dgm:prSet presAssocID="{8BF2AFC6-F3FB-42F8-A955-88FE4668379B}" presName="parentText" presStyleLbl="node1" presStyleIdx="3" presStyleCnt="4">
        <dgm:presLayoutVars>
          <dgm:chMax val="0"/>
          <dgm:bulletEnabled val="1"/>
        </dgm:presLayoutVars>
      </dgm:prSet>
      <dgm:spPr/>
    </dgm:pt>
  </dgm:ptLst>
  <dgm:cxnLst>
    <dgm:cxn modelId="{50084401-73FD-4C55-8EA8-422231F4B16B}" srcId="{193A6874-726E-4E9F-A76D-ED2FD2342F1F}" destId="{EB027E09-9DC6-4FA7-BE02-77DDCB83D79A}" srcOrd="0" destOrd="0" parTransId="{A650B2DF-082B-4004-9784-6C6CB62E9E3D}" sibTransId="{A7D39F01-6E93-447B-B6CE-85A177283190}"/>
    <dgm:cxn modelId="{6CDCE631-8593-431C-B1F4-268761696865}" srcId="{193A6874-726E-4E9F-A76D-ED2FD2342F1F}" destId="{8BF2AFC6-F3FB-42F8-A955-88FE4668379B}" srcOrd="3" destOrd="0" parTransId="{F70F8E0D-1E9B-4525-BEA7-E6DB35488E24}" sibTransId="{184DB264-DF09-428C-AA2A-470331E1AD69}"/>
    <dgm:cxn modelId="{B8A24978-82CE-4AEF-B605-1A82345BC1D1}" srcId="{193A6874-726E-4E9F-A76D-ED2FD2342F1F}" destId="{ED511EF3-3618-4954-ACB3-272E5FCD08F1}" srcOrd="1" destOrd="0" parTransId="{6E940334-29C8-4889-B795-88616B022CE3}" sibTransId="{660A424F-7201-4885-9CFA-D45086CD6D32}"/>
    <dgm:cxn modelId="{C3DABD78-53BA-7B48-B815-419986B5D29A}" type="presOf" srcId="{EB027E09-9DC6-4FA7-BE02-77DDCB83D79A}" destId="{42FECF1F-3921-CA48-B6AE-E563A0DF8033}" srcOrd="0" destOrd="0" presId="urn:microsoft.com/office/officeart/2005/8/layout/vList2"/>
    <dgm:cxn modelId="{7032F0A3-F64A-3F48-A34C-449305C20EB6}" type="presOf" srcId="{ED511EF3-3618-4954-ACB3-272E5FCD08F1}" destId="{190BA185-D83F-4D4E-9E69-1C184061C07E}" srcOrd="0" destOrd="0" presId="urn:microsoft.com/office/officeart/2005/8/layout/vList2"/>
    <dgm:cxn modelId="{BBC13EB7-4A77-2A4D-B215-B2B5779A58C9}" type="presOf" srcId="{193A6874-726E-4E9F-A76D-ED2FD2342F1F}" destId="{37037434-4A5D-8343-998B-3AA3DC734D73}" srcOrd="0" destOrd="0" presId="urn:microsoft.com/office/officeart/2005/8/layout/vList2"/>
    <dgm:cxn modelId="{5735EED6-358D-1346-9E45-39CCBF064DB6}" type="presOf" srcId="{8BF2AFC6-F3FB-42F8-A955-88FE4668379B}" destId="{ACDE0C73-5899-C941-8B7E-F77392400702}" srcOrd="0" destOrd="0" presId="urn:microsoft.com/office/officeart/2005/8/layout/vList2"/>
    <dgm:cxn modelId="{659B03E5-AA0D-4648-91C0-1313F8EDDBCD}" type="presOf" srcId="{0FCB330B-FB8A-407D-8850-755AFDAD34FD}" destId="{DDEE27E1-2324-5344-9F4C-CF7932C0EA48}" srcOrd="0" destOrd="0" presId="urn:microsoft.com/office/officeart/2005/8/layout/vList2"/>
    <dgm:cxn modelId="{159AD8E8-04E9-47EF-B38D-B185E01F6BF6}" srcId="{193A6874-726E-4E9F-A76D-ED2FD2342F1F}" destId="{0FCB330B-FB8A-407D-8850-755AFDAD34FD}" srcOrd="2" destOrd="0" parTransId="{F20F9657-A726-4CFB-8427-3E7F08DF239F}" sibTransId="{730023C1-E753-459A-9A9B-428146E72113}"/>
    <dgm:cxn modelId="{99075548-CC9F-5F4D-A9EE-2434F4A5BF17}" type="presParOf" srcId="{37037434-4A5D-8343-998B-3AA3DC734D73}" destId="{42FECF1F-3921-CA48-B6AE-E563A0DF8033}" srcOrd="0" destOrd="0" presId="urn:microsoft.com/office/officeart/2005/8/layout/vList2"/>
    <dgm:cxn modelId="{46560DC4-3E53-3A49-A891-EE920946F848}" type="presParOf" srcId="{37037434-4A5D-8343-998B-3AA3DC734D73}" destId="{DD7196E3-F88B-AE4D-B020-05633B84BAF6}" srcOrd="1" destOrd="0" presId="urn:microsoft.com/office/officeart/2005/8/layout/vList2"/>
    <dgm:cxn modelId="{3EB8099A-F8EC-4D4A-8B1B-C01BD3F28705}" type="presParOf" srcId="{37037434-4A5D-8343-998B-3AA3DC734D73}" destId="{190BA185-D83F-4D4E-9E69-1C184061C07E}" srcOrd="2" destOrd="0" presId="urn:microsoft.com/office/officeart/2005/8/layout/vList2"/>
    <dgm:cxn modelId="{8259ACD3-AC09-984F-B063-2FEBF6F19536}" type="presParOf" srcId="{37037434-4A5D-8343-998B-3AA3DC734D73}" destId="{9F1C1715-80ED-8549-AB0B-5AB6EE56DC3B}" srcOrd="3" destOrd="0" presId="urn:microsoft.com/office/officeart/2005/8/layout/vList2"/>
    <dgm:cxn modelId="{83F0B07D-3532-9A49-AAAA-E3738D4C20EB}" type="presParOf" srcId="{37037434-4A5D-8343-998B-3AA3DC734D73}" destId="{DDEE27E1-2324-5344-9F4C-CF7932C0EA48}" srcOrd="4" destOrd="0" presId="urn:microsoft.com/office/officeart/2005/8/layout/vList2"/>
    <dgm:cxn modelId="{77E5FBB6-31E0-8147-AA02-94724119E964}" type="presParOf" srcId="{37037434-4A5D-8343-998B-3AA3DC734D73}" destId="{4A90D739-F0B4-C144-BC68-80C298FA2121}" srcOrd="5" destOrd="0" presId="urn:microsoft.com/office/officeart/2005/8/layout/vList2"/>
    <dgm:cxn modelId="{72D9AFC1-C7F3-4F43-964C-D3C423347FF6}" type="presParOf" srcId="{37037434-4A5D-8343-998B-3AA3DC734D73}" destId="{ACDE0C73-5899-C941-8B7E-F77392400702}"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FECF1F-3921-CA48-B6AE-E563A0DF8033}">
      <dsp:nvSpPr>
        <dsp:cNvPr id="0" name=""/>
        <dsp:cNvSpPr/>
      </dsp:nvSpPr>
      <dsp:spPr>
        <a:xfrm>
          <a:off x="0" y="24659"/>
          <a:ext cx="4026600"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r" defTabSz="1511300">
            <a:lnSpc>
              <a:spcPct val="90000"/>
            </a:lnSpc>
            <a:spcBef>
              <a:spcPct val="0"/>
            </a:spcBef>
            <a:spcAft>
              <a:spcPct val="35000"/>
            </a:spcAft>
            <a:buNone/>
          </a:pPr>
          <a:r>
            <a:rPr lang="en-GB" sz="3400" b="1" kern="1200" dirty="0"/>
            <a:t>A</a:t>
          </a:r>
          <a:r>
            <a:rPr lang="en-GB" sz="3400" kern="1200" dirty="0"/>
            <a:t>ccessibility</a:t>
          </a:r>
          <a:endParaRPr lang="en-US" sz="3400" kern="1200" dirty="0"/>
        </a:p>
      </dsp:txBody>
      <dsp:txXfrm>
        <a:off x="39809" y="64468"/>
        <a:ext cx="3946982" cy="735872"/>
      </dsp:txXfrm>
    </dsp:sp>
    <dsp:sp modelId="{190BA185-D83F-4D4E-9E69-1C184061C07E}">
      <dsp:nvSpPr>
        <dsp:cNvPr id="0" name=""/>
        <dsp:cNvSpPr/>
      </dsp:nvSpPr>
      <dsp:spPr>
        <a:xfrm>
          <a:off x="0" y="938070"/>
          <a:ext cx="4026600"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r" defTabSz="1511300">
            <a:lnSpc>
              <a:spcPct val="90000"/>
            </a:lnSpc>
            <a:spcBef>
              <a:spcPct val="0"/>
            </a:spcBef>
            <a:spcAft>
              <a:spcPct val="35000"/>
            </a:spcAft>
            <a:buNone/>
          </a:pPr>
          <a:r>
            <a:rPr lang="en-GB" sz="3400" b="1" kern="1200" dirty="0"/>
            <a:t>C</a:t>
          </a:r>
          <a:r>
            <a:rPr lang="en-GB" sz="3400" kern="1200" dirty="0"/>
            <a:t>onfidentiality</a:t>
          </a:r>
          <a:endParaRPr lang="en-US" sz="3400" kern="1200" dirty="0"/>
        </a:p>
      </dsp:txBody>
      <dsp:txXfrm>
        <a:off x="39809" y="977879"/>
        <a:ext cx="3946982" cy="735872"/>
      </dsp:txXfrm>
    </dsp:sp>
    <dsp:sp modelId="{DDEE27E1-2324-5344-9F4C-CF7932C0EA48}">
      <dsp:nvSpPr>
        <dsp:cNvPr id="0" name=""/>
        <dsp:cNvSpPr/>
      </dsp:nvSpPr>
      <dsp:spPr>
        <a:xfrm>
          <a:off x="0" y="1851480"/>
          <a:ext cx="4026600"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r" defTabSz="1511300">
            <a:lnSpc>
              <a:spcPct val="90000"/>
            </a:lnSpc>
            <a:spcBef>
              <a:spcPct val="0"/>
            </a:spcBef>
            <a:spcAft>
              <a:spcPct val="35000"/>
            </a:spcAft>
            <a:buNone/>
          </a:pPr>
          <a:r>
            <a:rPr lang="en-GB" sz="3400" b="1" kern="1200" dirty="0"/>
            <a:t>S</a:t>
          </a:r>
          <a:r>
            <a:rPr lang="en-GB" sz="3400" kern="1200" dirty="0"/>
            <a:t>ecurity</a:t>
          </a:r>
          <a:endParaRPr lang="en-US" sz="3400" kern="1200" dirty="0"/>
        </a:p>
      </dsp:txBody>
      <dsp:txXfrm>
        <a:off x="39809" y="1891289"/>
        <a:ext cx="3946982" cy="735872"/>
      </dsp:txXfrm>
    </dsp:sp>
    <dsp:sp modelId="{ACDE0C73-5899-C941-8B7E-F77392400702}">
      <dsp:nvSpPr>
        <dsp:cNvPr id="0" name=""/>
        <dsp:cNvSpPr/>
      </dsp:nvSpPr>
      <dsp:spPr>
        <a:xfrm>
          <a:off x="0" y="2764890"/>
          <a:ext cx="4026600"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r" defTabSz="1511300">
            <a:lnSpc>
              <a:spcPct val="90000"/>
            </a:lnSpc>
            <a:spcBef>
              <a:spcPct val="0"/>
            </a:spcBef>
            <a:spcAft>
              <a:spcPct val="35000"/>
            </a:spcAft>
            <a:buNone/>
          </a:pPr>
          <a:r>
            <a:rPr lang="en-GB" sz="3400" b="1" kern="1200" dirty="0"/>
            <a:t>T</a:t>
          </a:r>
          <a:r>
            <a:rPr lang="en-GB" sz="3400" kern="1200" dirty="0"/>
            <a:t>ransparency </a:t>
          </a:r>
          <a:endParaRPr lang="en-US" sz="3400" kern="1200" dirty="0"/>
        </a:p>
      </dsp:txBody>
      <dsp:txXfrm>
        <a:off x="39809" y="2804699"/>
        <a:ext cx="3946982" cy="7358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FECF1F-3921-CA48-B6AE-E563A0DF8033}">
      <dsp:nvSpPr>
        <dsp:cNvPr id="0" name=""/>
        <dsp:cNvSpPr/>
      </dsp:nvSpPr>
      <dsp:spPr>
        <a:xfrm>
          <a:off x="0" y="24659"/>
          <a:ext cx="4026600"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r" defTabSz="1511300">
            <a:lnSpc>
              <a:spcPct val="90000"/>
            </a:lnSpc>
            <a:spcBef>
              <a:spcPct val="0"/>
            </a:spcBef>
            <a:spcAft>
              <a:spcPct val="35000"/>
            </a:spcAft>
            <a:buNone/>
          </a:pPr>
          <a:r>
            <a:rPr lang="en-GB" sz="3400" b="1" kern="1200" dirty="0"/>
            <a:t>A</a:t>
          </a:r>
          <a:r>
            <a:rPr lang="en-GB" sz="3400" kern="1200" dirty="0"/>
            <a:t>ccessibility</a:t>
          </a:r>
          <a:endParaRPr lang="en-US" sz="3400" kern="1200" dirty="0"/>
        </a:p>
      </dsp:txBody>
      <dsp:txXfrm>
        <a:off x="39809" y="64468"/>
        <a:ext cx="3946982" cy="735872"/>
      </dsp:txXfrm>
    </dsp:sp>
    <dsp:sp modelId="{190BA185-D83F-4D4E-9E69-1C184061C07E}">
      <dsp:nvSpPr>
        <dsp:cNvPr id="0" name=""/>
        <dsp:cNvSpPr/>
      </dsp:nvSpPr>
      <dsp:spPr>
        <a:xfrm>
          <a:off x="0" y="938070"/>
          <a:ext cx="4026600"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r" defTabSz="1511300">
            <a:lnSpc>
              <a:spcPct val="90000"/>
            </a:lnSpc>
            <a:spcBef>
              <a:spcPct val="0"/>
            </a:spcBef>
            <a:spcAft>
              <a:spcPct val="35000"/>
            </a:spcAft>
            <a:buNone/>
          </a:pPr>
          <a:r>
            <a:rPr lang="en-GB" sz="3400" b="1" kern="1200" dirty="0"/>
            <a:t>C</a:t>
          </a:r>
          <a:r>
            <a:rPr lang="en-GB" sz="3400" kern="1200" dirty="0"/>
            <a:t>onfidentiality</a:t>
          </a:r>
          <a:endParaRPr lang="en-US" sz="3400" kern="1200" dirty="0"/>
        </a:p>
      </dsp:txBody>
      <dsp:txXfrm>
        <a:off x="39809" y="977879"/>
        <a:ext cx="3946982" cy="735872"/>
      </dsp:txXfrm>
    </dsp:sp>
    <dsp:sp modelId="{DDEE27E1-2324-5344-9F4C-CF7932C0EA48}">
      <dsp:nvSpPr>
        <dsp:cNvPr id="0" name=""/>
        <dsp:cNvSpPr/>
      </dsp:nvSpPr>
      <dsp:spPr>
        <a:xfrm>
          <a:off x="0" y="1851480"/>
          <a:ext cx="4026600"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r" defTabSz="1511300">
            <a:lnSpc>
              <a:spcPct val="90000"/>
            </a:lnSpc>
            <a:spcBef>
              <a:spcPct val="0"/>
            </a:spcBef>
            <a:spcAft>
              <a:spcPct val="35000"/>
            </a:spcAft>
            <a:buNone/>
          </a:pPr>
          <a:r>
            <a:rPr lang="en-GB" sz="3400" b="1" kern="1200" dirty="0"/>
            <a:t>S</a:t>
          </a:r>
          <a:r>
            <a:rPr lang="en-GB" sz="3400" kern="1200" dirty="0"/>
            <a:t>ecurity</a:t>
          </a:r>
          <a:endParaRPr lang="en-US" sz="3400" kern="1200" dirty="0"/>
        </a:p>
      </dsp:txBody>
      <dsp:txXfrm>
        <a:off x="39809" y="1891289"/>
        <a:ext cx="3946982" cy="735872"/>
      </dsp:txXfrm>
    </dsp:sp>
    <dsp:sp modelId="{ACDE0C73-5899-C941-8B7E-F77392400702}">
      <dsp:nvSpPr>
        <dsp:cNvPr id="0" name=""/>
        <dsp:cNvSpPr/>
      </dsp:nvSpPr>
      <dsp:spPr>
        <a:xfrm>
          <a:off x="0" y="2764890"/>
          <a:ext cx="4026600"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r" defTabSz="1511300">
            <a:lnSpc>
              <a:spcPct val="90000"/>
            </a:lnSpc>
            <a:spcBef>
              <a:spcPct val="0"/>
            </a:spcBef>
            <a:spcAft>
              <a:spcPct val="35000"/>
            </a:spcAft>
            <a:buNone/>
          </a:pPr>
          <a:r>
            <a:rPr lang="en-GB" sz="3400" b="1" kern="1200" dirty="0"/>
            <a:t>T</a:t>
          </a:r>
          <a:r>
            <a:rPr lang="en-GB" sz="3400" kern="1200" dirty="0"/>
            <a:t>ransparency </a:t>
          </a:r>
          <a:endParaRPr lang="en-US" sz="3400" kern="1200" dirty="0"/>
        </a:p>
      </dsp:txBody>
      <dsp:txXfrm>
        <a:off x="39809" y="2804699"/>
        <a:ext cx="3946982" cy="7358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FECF1F-3921-CA48-B6AE-E563A0DF8033}">
      <dsp:nvSpPr>
        <dsp:cNvPr id="0" name=""/>
        <dsp:cNvSpPr/>
      </dsp:nvSpPr>
      <dsp:spPr>
        <a:xfrm>
          <a:off x="0" y="21318"/>
          <a:ext cx="4026600" cy="1074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kern="1200" dirty="0"/>
            <a:t>Respectful (staff behaviour)</a:t>
          </a:r>
          <a:endParaRPr lang="en-US" sz="2700" kern="1200" dirty="0"/>
        </a:p>
      </dsp:txBody>
      <dsp:txXfrm>
        <a:off x="52431" y="73749"/>
        <a:ext cx="3921738" cy="969198"/>
      </dsp:txXfrm>
    </dsp:sp>
    <dsp:sp modelId="{190BA185-D83F-4D4E-9E69-1C184061C07E}">
      <dsp:nvSpPr>
        <dsp:cNvPr id="0" name=""/>
        <dsp:cNvSpPr/>
      </dsp:nvSpPr>
      <dsp:spPr>
        <a:xfrm>
          <a:off x="0" y="1173138"/>
          <a:ext cx="4026600" cy="1074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kern="1200" dirty="0"/>
            <a:t>Competent (skills and knowledge)</a:t>
          </a:r>
          <a:endParaRPr lang="en-US" sz="2700" kern="1200" dirty="0"/>
        </a:p>
      </dsp:txBody>
      <dsp:txXfrm>
        <a:off x="52431" y="1225569"/>
        <a:ext cx="3921738" cy="969198"/>
      </dsp:txXfrm>
    </dsp:sp>
    <dsp:sp modelId="{DDEE27E1-2324-5344-9F4C-CF7932C0EA48}">
      <dsp:nvSpPr>
        <dsp:cNvPr id="0" name=""/>
        <dsp:cNvSpPr/>
      </dsp:nvSpPr>
      <dsp:spPr>
        <a:xfrm>
          <a:off x="0" y="2324958"/>
          <a:ext cx="4026600" cy="1074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kern="1200" dirty="0"/>
            <a:t>Well managed (management)</a:t>
          </a:r>
          <a:endParaRPr lang="en-US" sz="2700" kern="1200" dirty="0"/>
        </a:p>
      </dsp:txBody>
      <dsp:txXfrm>
        <a:off x="52431" y="2377389"/>
        <a:ext cx="3921738" cy="969198"/>
      </dsp:txXfrm>
    </dsp:sp>
    <dsp:sp modelId="{ACDE0C73-5899-C941-8B7E-F77392400702}">
      <dsp:nvSpPr>
        <dsp:cNvPr id="0" name=""/>
        <dsp:cNvSpPr/>
      </dsp:nvSpPr>
      <dsp:spPr>
        <a:xfrm>
          <a:off x="0" y="3476778"/>
          <a:ext cx="4026600" cy="1074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kern="1200" dirty="0"/>
            <a:t>Protected / supported</a:t>
          </a:r>
          <a:r>
            <a:rPr lang="en-GB" sz="2700" kern="1200" dirty="0"/>
            <a:t> </a:t>
          </a:r>
          <a:endParaRPr lang="en-US" sz="2700" kern="1200" dirty="0"/>
        </a:p>
      </dsp:txBody>
      <dsp:txXfrm>
        <a:off x="52431" y="3529209"/>
        <a:ext cx="3921738" cy="9691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FECF1F-3921-CA48-B6AE-E563A0DF8033}">
      <dsp:nvSpPr>
        <dsp:cNvPr id="0" name=""/>
        <dsp:cNvSpPr/>
      </dsp:nvSpPr>
      <dsp:spPr>
        <a:xfrm>
          <a:off x="0" y="21318"/>
          <a:ext cx="4026600" cy="1074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kern="1200" dirty="0"/>
            <a:t>Respectful (staff behaviour)</a:t>
          </a:r>
          <a:endParaRPr lang="en-US" sz="2700" kern="1200" dirty="0"/>
        </a:p>
      </dsp:txBody>
      <dsp:txXfrm>
        <a:off x="52431" y="73749"/>
        <a:ext cx="3921738" cy="969198"/>
      </dsp:txXfrm>
    </dsp:sp>
    <dsp:sp modelId="{190BA185-D83F-4D4E-9E69-1C184061C07E}">
      <dsp:nvSpPr>
        <dsp:cNvPr id="0" name=""/>
        <dsp:cNvSpPr/>
      </dsp:nvSpPr>
      <dsp:spPr>
        <a:xfrm>
          <a:off x="0" y="1173138"/>
          <a:ext cx="4026600" cy="1074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kern="1200" dirty="0"/>
            <a:t>Competent (skills and knowledge)</a:t>
          </a:r>
          <a:endParaRPr lang="en-US" sz="2700" kern="1200" dirty="0"/>
        </a:p>
      </dsp:txBody>
      <dsp:txXfrm>
        <a:off x="52431" y="1225569"/>
        <a:ext cx="3921738" cy="969198"/>
      </dsp:txXfrm>
    </dsp:sp>
    <dsp:sp modelId="{DDEE27E1-2324-5344-9F4C-CF7932C0EA48}">
      <dsp:nvSpPr>
        <dsp:cNvPr id="0" name=""/>
        <dsp:cNvSpPr/>
      </dsp:nvSpPr>
      <dsp:spPr>
        <a:xfrm>
          <a:off x="0" y="2324958"/>
          <a:ext cx="4026600" cy="1074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kern="1200" dirty="0"/>
            <a:t>Well managed (management)</a:t>
          </a:r>
          <a:endParaRPr lang="en-US" sz="2700" kern="1200" dirty="0"/>
        </a:p>
      </dsp:txBody>
      <dsp:txXfrm>
        <a:off x="52431" y="2377389"/>
        <a:ext cx="3921738" cy="969198"/>
      </dsp:txXfrm>
    </dsp:sp>
    <dsp:sp modelId="{ACDE0C73-5899-C941-8B7E-F77392400702}">
      <dsp:nvSpPr>
        <dsp:cNvPr id="0" name=""/>
        <dsp:cNvSpPr/>
      </dsp:nvSpPr>
      <dsp:spPr>
        <a:xfrm>
          <a:off x="0" y="3476778"/>
          <a:ext cx="4026600" cy="1074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kern="1200" dirty="0"/>
            <a:t>Protected / supported</a:t>
          </a:r>
          <a:r>
            <a:rPr lang="en-GB" sz="2700" kern="1200" dirty="0"/>
            <a:t> </a:t>
          </a:r>
          <a:endParaRPr lang="en-US" sz="2700" kern="1200" dirty="0"/>
        </a:p>
      </dsp:txBody>
      <dsp:txXfrm>
        <a:off x="52431" y="3529209"/>
        <a:ext cx="3921738" cy="96919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H"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501AFC-C745-4338-B9DD-7A1B062C262D}" type="datetimeFigureOut">
              <a:rPr lang="fr-CH" smtClean="0"/>
              <a:t>01.05.24</a:t>
            </a:fld>
            <a:endParaRPr lang="fr-CH"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CH"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CH"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37000-CB23-424B-8CA8-F407799DC541}" type="slidenum">
              <a:rPr lang="fr-CH" smtClean="0"/>
              <a:t>‹#›</a:t>
            </a:fld>
            <a:endParaRPr lang="fr-CH" dirty="0"/>
          </a:p>
        </p:txBody>
      </p:sp>
    </p:spTree>
    <p:extLst>
      <p:ext uri="{BB962C8B-B14F-4D97-AF65-F5344CB8AC3E}">
        <p14:creationId xmlns:p14="http://schemas.microsoft.com/office/powerpoint/2010/main" val="227777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C037000-CB23-424B-8CA8-F407799DC541}" type="slidenum">
              <a:rPr lang="fr-CH" smtClean="0"/>
              <a:t>1</a:t>
            </a:fld>
            <a:endParaRPr lang="fr-CH" dirty="0"/>
          </a:p>
        </p:txBody>
      </p:sp>
    </p:spTree>
    <p:extLst>
      <p:ext uri="{BB962C8B-B14F-4D97-AF65-F5344CB8AC3E}">
        <p14:creationId xmlns:p14="http://schemas.microsoft.com/office/powerpoint/2010/main" val="1142435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9695B-F417-03D9-89B8-0173AEFCB6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72A825-E53A-B4CD-A3D2-4AFFB94DB4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53C82A-89D4-E0E5-7E0B-37D0BFA97F0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Some changes are not at commitment level but in the requirements, this slide does not intend to show all the details but pick a few elements that were given more focus</a:t>
            </a:r>
          </a:p>
          <a:p>
            <a:endParaRPr lang="en-GB" dirty="0"/>
          </a:p>
        </p:txBody>
      </p:sp>
      <p:sp>
        <p:nvSpPr>
          <p:cNvPr id="4" name="Slide Number Placeholder 3">
            <a:extLst>
              <a:ext uri="{FF2B5EF4-FFF2-40B4-BE49-F238E27FC236}">
                <a16:creationId xmlns:a16="http://schemas.microsoft.com/office/drawing/2014/main" id="{E752B5D3-7735-A5AC-D030-DD244AC3A3FF}"/>
              </a:ext>
            </a:extLst>
          </p:cNvPr>
          <p:cNvSpPr>
            <a:spLocks noGrp="1"/>
          </p:cNvSpPr>
          <p:nvPr>
            <p:ph type="sldNum" sz="quarter" idx="5"/>
          </p:nvPr>
        </p:nvSpPr>
        <p:spPr/>
        <p:txBody>
          <a:bodyPr/>
          <a:lstStyle/>
          <a:p>
            <a:fld id="{BC037000-CB23-424B-8CA8-F407799DC541}" type="slidenum">
              <a:rPr lang="fr-CH" smtClean="0"/>
              <a:t>13</a:t>
            </a:fld>
            <a:endParaRPr lang="fr-CH" dirty="0"/>
          </a:p>
        </p:txBody>
      </p:sp>
    </p:spTree>
    <p:extLst>
      <p:ext uri="{BB962C8B-B14F-4D97-AF65-F5344CB8AC3E}">
        <p14:creationId xmlns:p14="http://schemas.microsoft.com/office/powerpoint/2010/main" val="174317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8C01C-F214-4DAC-6FBD-2EC69BF135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2E1451-C3EC-ABE8-4AE9-EC23773A5C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FF504A-451D-7A88-C8E6-585843E1BF5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5CFF9CE-AB5D-D813-5E33-6D4158B6D117}"/>
              </a:ext>
            </a:extLst>
          </p:cNvPr>
          <p:cNvSpPr>
            <a:spLocks noGrp="1"/>
          </p:cNvSpPr>
          <p:nvPr>
            <p:ph type="sldNum" sz="quarter" idx="5"/>
          </p:nvPr>
        </p:nvSpPr>
        <p:spPr/>
        <p:txBody>
          <a:bodyPr/>
          <a:lstStyle/>
          <a:p>
            <a:fld id="{BC037000-CB23-424B-8CA8-F407799DC541}" type="slidenum">
              <a:rPr lang="fr-CH" smtClean="0"/>
              <a:t>14</a:t>
            </a:fld>
            <a:endParaRPr lang="fr-CH" dirty="0"/>
          </a:p>
        </p:txBody>
      </p:sp>
    </p:spTree>
    <p:extLst>
      <p:ext uri="{BB962C8B-B14F-4D97-AF65-F5344CB8AC3E}">
        <p14:creationId xmlns:p14="http://schemas.microsoft.com/office/powerpoint/2010/main" val="4155877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93117-4805-73C4-8883-CD8FFE4F22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31817A-449D-6F12-624C-4C25A5492D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6A5DD2-6405-F2B1-C2D6-E214DD53699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CBC9FDD-8E87-E27E-51E9-1C947B7B90E0}"/>
              </a:ext>
            </a:extLst>
          </p:cNvPr>
          <p:cNvSpPr>
            <a:spLocks noGrp="1"/>
          </p:cNvSpPr>
          <p:nvPr>
            <p:ph type="sldNum" sz="quarter" idx="5"/>
          </p:nvPr>
        </p:nvSpPr>
        <p:spPr/>
        <p:txBody>
          <a:bodyPr/>
          <a:lstStyle/>
          <a:p>
            <a:fld id="{BC037000-CB23-424B-8CA8-F407799DC541}" type="slidenum">
              <a:rPr lang="fr-CH" smtClean="0"/>
              <a:t>15</a:t>
            </a:fld>
            <a:endParaRPr lang="fr-CH" dirty="0"/>
          </a:p>
        </p:txBody>
      </p:sp>
    </p:spTree>
    <p:extLst>
      <p:ext uri="{BB962C8B-B14F-4D97-AF65-F5344CB8AC3E}">
        <p14:creationId xmlns:p14="http://schemas.microsoft.com/office/powerpoint/2010/main" val="2961042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4875C-BA8E-136F-9902-AFE35DFC5D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6C9BFD-EC3E-1EBD-311C-5B1F728262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18591-7E0A-0695-C8EC-0C848CCBEB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5F7ED82-B852-3B51-9B27-7A1A88AFD40B}"/>
              </a:ext>
            </a:extLst>
          </p:cNvPr>
          <p:cNvSpPr>
            <a:spLocks noGrp="1"/>
          </p:cNvSpPr>
          <p:nvPr>
            <p:ph type="sldNum" sz="quarter" idx="5"/>
          </p:nvPr>
        </p:nvSpPr>
        <p:spPr/>
        <p:txBody>
          <a:bodyPr/>
          <a:lstStyle/>
          <a:p>
            <a:fld id="{BC037000-CB23-424B-8CA8-F407799DC541}" type="slidenum">
              <a:rPr lang="fr-CH" smtClean="0"/>
              <a:t>16</a:t>
            </a:fld>
            <a:endParaRPr lang="fr-CH" dirty="0"/>
          </a:p>
        </p:txBody>
      </p:sp>
    </p:spTree>
    <p:extLst>
      <p:ext uri="{BB962C8B-B14F-4D97-AF65-F5344CB8AC3E}">
        <p14:creationId xmlns:p14="http://schemas.microsoft.com/office/powerpoint/2010/main" val="1759152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4875C-BA8E-136F-9902-AFE35DFC5D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6C9BFD-EC3E-1EBD-311C-5B1F728262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18591-7E0A-0695-C8EC-0C848CCBEB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5F7ED82-B852-3B51-9B27-7A1A88AFD40B}"/>
              </a:ext>
            </a:extLst>
          </p:cNvPr>
          <p:cNvSpPr>
            <a:spLocks noGrp="1"/>
          </p:cNvSpPr>
          <p:nvPr>
            <p:ph type="sldNum" sz="quarter" idx="5"/>
          </p:nvPr>
        </p:nvSpPr>
        <p:spPr/>
        <p:txBody>
          <a:bodyPr/>
          <a:lstStyle/>
          <a:p>
            <a:fld id="{BC037000-CB23-424B-8CA8-F407799DC541}" type="slidenum">
              <a:rPr lang="fr-CH" smtClean="0"/>
              <a:t>17</a:t>
            </a:fld>
            <a:endParaRPr lang="fr-CH" dirty="0"/>
          </a:p>
        </p:txBody>
      </p:sp>
    </p:spTree>
    <p:extLst>
      <p:ext uri="{BB962C8B-B14F-4D97-AF65-F5344CB8AC3E}">
        <p14:creationId xmlns:p14="http://schemas.microsoft.com/office/powerpoint/2010/main" val="6564935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4875C-BA8E-136F-9902-AFE35DFC5D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6C9BFD-EC3E-1EBD-311C-5B1F728262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18591-7E0A-0695-C8EC-0C848CCBEB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5F7ED82-B852-3B51-9B27-7A1A88AFD40B}"/>
              </a:ext>
            </a:extLst>
          </p:cNvPr>
          <p:cNvSpPr>
            <a:spLocks noGrp="1"/>
          </p:cNvSpPr>
          <p:nvPr>
            <p:ph type="sldNum" sz="quarter" idx="5"/>
          </p:nvPr>
        </p:nvSpPr>
        <p:spPr/>
        <p:txBody>
          <a:bodyPr/>
          <a:lstStyle/>
          <a:p>
            <a:fld id="{BC037000-CB23-424B-8CA8-F407799DC541}" type="slidenum">
              <a:rPr lang="fr-CH" smtClean="0"/>
              <a:t>18</a:t>
            </a:fld>
            <a:endParaRPr lang="fr-CH" dirty="0"/>
          </a:p>
        </p:txBody>
      </p:sp>
    </p:spTree>
    <p:extLst>
      <p:ext uri="{BB962C8B-B14F-4D97-AF65-F5344CB8AC3E}">
        <p14:creationId xmlns:p14="http://schemas.microsoft.com/office/powerpoint/2010/main" val="4169813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0" i="0" dirty="0">
                <a:effectLst/>
                <a:latin typeface="Calibri" panose="020F0502020204030204" pitchFamily="34" charset="0"/>
              </a:rPr>
              <a:t>Collective AAP is an essential component of the overall humanitarian mandate of international organizations. It recognizes the rights and dignity of affected populations and emphasizes their active participation and involvement in decision-making processes that affect their lives during humanitarian crises. We can say that collective AAP fits into the broader humanitarian mandate both as a framework for action and as a concept. </a:t>
            </a:r>
            <a:endParaRPr lang="en-GB" b="0" i="0" dirty="0">
              <a:effectLst/>
            </a:endParaRPr>
          </a:p>
          <a:p>
            <a:pPr algn="l" rtl="0" fontAlgn="base"/>
            <a:r>
              <a:rPr lang="en-GB" sz="1800" b="0" i="0" dirty="0">
                <a:effectLst/>
                <a:latin typeface="Calibri" panose="020F0502020204030204" pitchFamily="34" charset="0"/>
              </a:rPr>
              <a:t> </a:t>
            </a:r>
            <a:endParaRPr lang="en-GB" b="0" i="0" dirty="0">
              <a:effectLst/>
            </a:endParaRPr>
          </a:p>
          <a:p>
            <a:pPr algn="l" rtl="0" fontAlgn="base"/>
            <a:r>
              <a:rPr lang="en-GB" sz="1800" b="0" i="0" dirty="0">
                <a:effectLst/>
                <a:latin typeface="Calibri" panose="020F0502020204030204" pitchFamily="34" charset="0"/>
              </a:rPr>
              <a:t>Collective AAP is an integral part of the humanitarian mandate of international organizations. It ensures that affected populations are at the centre of decision-making processes from the leadership to the individual community members, promotes transparency and accountability, enhances the quality and relevance of humanitarian responses.  </a:t>
            </a:r>
            <a:endParaRPr lang="en-GB" b="0" i="0" dirty="0">
              <a:effectLst/>
            </a:endParaRPr>
          </a:p>
          <a:p>
            <a:r>
              <a:rPr lang="en-CH" dirty="0"/>
              <a:t>IOM AAP Steering Committee Training on AAP for leadership</a:t>
            </a:r>
          </a:p>
        </p:txBody>
      </p:sp>
      <p:sp>
        <p:nvSpPr>
          <p:cNvPr id="4" name="Slide Number Placeholder 3"/>
          <p:cNvSpPr>
            <a:spLocks noGrp="1"/>
          </p:cNvSpPr>
          <p:nvPr>
            <p:ph type="sldNum" sz="quarter" idx="5"/>
          </p:nvPr>
        </p:nvSpPr>
        <p:spPr/>
        <p:txBody>
          <a:bodyPr/>
          <a:lstStyle/>
          <a:p>
            <a:fld id="{BC037000-CB23-424B-8CA8-F407799DC541}" type="slidenum">
              <a:rPr lang="fr-CH" smtClean="0"/>
              <a:t>21</a:t>
            </a:fld>
            <a:endParaRPr lang="fr-CH" dirty="0"/>
          </a:p>
        </p:txBody>
      </p:sp>
    </p:spTree>
    <p:extLst>
      <p:ext uri="{BB962C8B-B14F-4D97-AF65-F5344CB8AC3E}">
        <p14:creationId xmlns:p14="http://schemas.microsoft.com/office/powerpoint/2010/main" val="143145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24</a:t>
            </a:fld>
            <a:endParaRPr lang="fr-CH" dirty="0"/>
          </a:p>
        </p:txBody>
      </p:sp>
    </p:spTree>
    <p:extLst>
      <p:ext uri="{BB962C8B-B14F-4D97-AF65-F5344CB8AC3E}">
        <p14:creationId xmlns:p14="http://schemas.microsoft.com/office/powerpoint/2010/main" val="769431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32D1B-1310-0180-C7B5-29146744BC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DCA07D-92A1-E664-3074-FC54A67B89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0469F0-8988-EACA-FB03-95558C24358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1507ED3-01AB-0F1B-9CC6-96DAC8F6B702}"/>
              </a:ext>
            </a:extLst>
          </p:cNvPr>
          <p:cNvSpPr>
            <a:spLocks noGrp="1"/>
          </p:cNvSpPr>
          <p:nvPr>
            <p:ph type="sldNum" sz="quarter" idx="5"/>
          </p:nvPr>
        </p:nvSpPr>
        <p:spPr/>
        <p:txBody>
          <a:bodyPr/>
          <a:lstStyle/>
          <a:p>
            <a:fld id="{BC037000-CB23-424B-8CA8-F407799DC541}" type="slidenum">
              <a:rPr lang="fr-CH" smtClean="0"/>
              <a:t>25</a:t>
            </a:fld>
            <a:endParaRPr lang="fr-CH"/>
          </a:p>
        </p:txBody>
      </p:sp>
    </p:spTree>
    <p:extLst>
      <p:ext uri="{BB962C8B-B14F-4D97-AF65-F5344CB8AC3E}">
        <p14:creationId xmlns:p14="http://schemas.microsoft.com/office/powerpoint/2010/main" val="322221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C3D27-D803-FA66-32A3-EBCED9BCCB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979FB-3082-3851-38F1-65590D9AF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8294FB-2500-D39D-B47C-9740C04F7DB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866200E-D92E-C7F1-60D8-E00B48F37716}"/>
              </a:ext>
            </a:extLst>
          </p:cNvPr>
          <p:cNvSpPr>
            <a:spLocks noGrp="1"/>
          </p:cNvSpPr>
          <p:nvPr>
            <p:ph type="sldNum" sz="quarter" idx="5"/>
          </p:nvPr>
        </p:nvSpPr>
        <p:spPr/>
        <p:txBody>
          <a:bodyPr/>
          <a:lstStyle/>
          <a:p>
            <a:fld id="{BC037000-CB23-424B-8CA8-F407799DC541}" type="slidenum">
              <a:rPr lang="fr-CH" smtClean="0"/>
              <a:t>29</a:t>
            </a:fld>
            <a:endParaRPr lang="fr-CH"/>
          </a:p>
        </p:txBody>
      </p:sp>
    </p:spTree>
    <p:extLst>
      <p:ext uri="{BB962C8B-B14F-4D97-AF65-F5344CB8AC3E}">
        <p14:creationId xmlns:p14="http://schemas.microsoft.com/office/powerpoint/2010/main" val="2862740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C037000-CB23-424B-8CA8-F407799DC541}" type="slidenum">
              <a:rPr lang="fr-CH" smtClean="0"/>
              <a:t>5</a:t>
            </a:fld>
            <a:endParaRPr lang="fr-CH" dirty="0"/>
          </a:p>
        </p:txBody>
      </p:sp>
    </p:spTree>
    <p:extLst>
      <p:ext uri="{BB962C8B-B14F-4D97-AF65-F5344CB8AC3E}">
        <p14:creationId xmlns:p14="http://schemas.microsoft.com/office/powerpoint/2010/main" val="3203324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32</a:t>
            </a:fld>
            <a:endParaRPr lang="fr-CH" dirty="0"/>
          </a:p>
        </p:txBody>
      </p:sp>
    </p:spTree>
    <p:extLst>
      <p:ext uri="{BB962C8B-B14F-4D97-AF65-F5344CB8AC3E}">
        <p14:creationId xmlns:p14="http://schemas.microsoft.com/office/powerpoint/2010/main" val="2246773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33</a:t>
            </a:fld>
            <a:endParaRPr lang="fr-CH" dirty="0"/>
          </a:p>
        </p:txBody>
      </p:sp>
    </p:spTree>
    <p:extLst>
      <p:ext uri="{BB962C8B-B14F-4D97-AF65-F5344CB8AC3E}">
        <p14:creationId xmlns:p14="http://schemas.microsoft.com/office/powerpoint/2010/main" val="18302380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38</a:t>
            </a:fld>
            <a:endParaRPr lang="fr-CH" dirty="0"/>
          </a:p>
        </p:txBody>
      </p:sp>
    </p:spTree>
    <p:extLst>
      <p:ext uri="{BB962C8B-B14F-4D97-AF65-F5344CB8AC3E}">
        <p14:creationId xmlns:p14="http://schemas.microsoft.com/office/powerpoint/2010/main" val="2153116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42</a:t>
            </a:fld>
            <a:endParaRPr lang="fr-CH" dirty="0"/>
          </a:p>
        </p:txBody>
      </p:sp>
    </p:spTree>
    <p:extLst>
      <p:ext uri="{BB962C8B-B14F-4D97-AF65-F5344CB8AC3E}">
        <p14:creationId xmlns:p14="http://schemas.microsoft.com/office/powerpoint/2010/main" val="223298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43</a:t>
            </a:fld>
            <a:endParaRPr lang="fr-CH" dirty="0"/>
          </a:p>
        </p:txBody>
      </p:sp>
    </p:spTree>
    <p:extLst>
      <p:ext uri="{BB962C8B-B14F-4D97-AF65-F5344CB8AC3E}">
        <p14:creationId xmlns:p14="http://schemas.microsoft.com/office/powerpoint/2010/main" val="3665147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Film disponible sur: https://</a:t>
            </a:r>
            <a:r>
              <a:rPr lang="fr-FR" dirty="0" err="1"/>
              <a:t>www.youtube.com</a:t>
            </a:r>
            <a:r>
              <a:rPr lang="fr-FR" dirty="0"/>
              <a:t>/</a:t>
            </a:r>
            <a:r>
              <a:rPr lang="fr-FR" dirty="0" err="1"/>
              <a:t>watch?v</a:t>
            </a:r>
            <a:r>
              <a:rPr lang="fr-FR" dirty="0"/>
              <a:t>=dwNMrY1Whxw </a:t>
            </a:r>
          </a:p>
          <a:p>
            <a:endParaRPr lang="en-GB" dirty="0"/>
          </a:p>
        </p:txBody>
      </p:sp>
      <p:sp>
        <p:nvSpPr>
          <p:cNvPr id="4" name="Slide Number Placeholder 3"/>
          <p:cNvSpPr>
            <a:spLocks noGrp="1"/>
          </p:cNvSpPr>
          <p:nvPr>
            <p:ph type="sldNum" sz="quarter" idx="5"/>
          </p:nvPr>
        </p:nvSpPr>
        <p:spPr/>
        <p:txBody>
          <a:bodyPr/>
          <a:lstStyle/>
          <a:p>
            <a:fld id="{BC037000-CB23-424B-8CA8-F407799DC541}" type="slidenum">
              <a:rPr lang="fr-CH" smtClean="0"/>
              <a:t>47</a:t>
            </a:fld>
            <a:endParaRPr lang="fr-CH"/>
          </a:p>
        </p:txBody>
      </p:sp>
    </p:spTree>
    <p:extLst>
      <p:ext uri="{BB962C8B-B14F-4D97-AF65-F5344CB8AC3E}">
        <p14:creationId xmlns:p14="http://schemas.microsoft.com/office/powerpoint/2010/main" val="30062138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C037000-CB23-424B-8CA8-F407799DC541}" type="slidenum">
              <a:rPr lang="fr-CH" smtClean="0"/>
              <a:t>50</a:t>
            </a:fld>
            <a:endParaRPr lang="fr-CH"/>
          </a:p>
        </p:txBody>
      </p:sp>
    </p:spTree>
    <p:extLst>
      <p:ext uri="{BB962C8B-B14F-4D97-AF65-F5344CB8AC3E}">
        <p14:creationId xmlns:p14="http://schemas.microsoft.com/office/powerpoint/2010/main" val="2130389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53</a:t>
            </a:fld>
            <a:endParaRPr lang="fr-CH" dirty="0"/>
          </a:p>
        </p:txBody>
      </p:sp>
    </p:spTree>
    <p:extLst>
      <p:ext uri="{BB962C8B-B14F-4D97-AF65-F5344CB8AC3E}">
        <p14:creationId xmlns:p14="http://schemas.microsoft.com/office/powerpoint/2010/main" val="2179147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54</a:t>
            </a:fld>
            <a:endParaRPr lang="fr-CH" dirty="0"/>
          </a:p>
        </p:txBody>
      </p:sp>
    </p:spTree>
    <p:extLst>
      <p:ext uri="{BB962C8B-B14F-4D97-AF65-F5344CB8AC3E}">
        <p14:creationId xmlns:p14="http://schemas.microsoft.com/office/powerpoint/2010/main" val="39703798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PlaceHolder 1"/>
          <p:cNvSpPr>
            <a:spLocks noGrp="1" noRot="1" noChangeAspect="1"/>
          </p:cNvSpPr>
          <p:nvPr>
            <p:ph type="sldImg"/>
          </p:nvPr>
        </p:nvSpPr>
        <p:spPr>
          <a:xfrm>
            <a:off x="1143000" y="685800"/>
            <a:ext cx="4572000" cy="3429000"/>
          </a:xfrm>
          <a:prstGeom prst="rect">
            <a:avLst/>
          </a:prstGeom>
        </p:spPr>
      </p:sp>
      <p:sp>
        <p:nvSpPr>
          <p:cNvPr id="543" name="PlaceHolder 2"/>
          <p:cNvSpPr>
            <a:spLocks noGrp="1"/>
          </p:cNvSpPr>
          <p:nvPr>
            <p:ph type="body"/>
          </p:nvPr>
        </p:nvSpPr>
        <p:spPr>
          <a:xfrm>
            <a:off x="685800" y="4343400"/>
            <a:ext cx="5486040" cy="4114440"/>
          </a:xfrm>
          <a:prstGeom prst="rect">
            <a:avLst/>
          </a:prstGeom>
        </p:spPr>
        <p:txBody>
          <a:bodyPr>
            <a:noAutofit/>
          </a:bodyPr>
          <a:lstStyle/>
          <a:p>
            <a:endParaRPr lang="fr-LU" sz="2000" b="0" strike="noStrike" spc="-1">
              <a:latin typeface="Arial"/>
            </a:endParaRPr>
          </a:p>
        </p:txBody>
      </p:sp>
      <p:sp>
        <p:nvSpPr>
          <p:cNvPr id="544" name="TextShape 3"/>
          <p:cNvSpPr txBox="1"/>
          <p:nvPr/>
        </p:nvSpPr>
        <p:spPr>
          <a:xfrm>
            <a:off x="3884760" y="8685360"/>
            <a:ext cx="2971440" cy="456840"/>
          </a:xfrm>
          <a:prstGeom prst="rect">
            <a:avLst/>
          </a:prstGeom>
          <a:noFill/>
          <a:ln>
            <a:noFill/>
          </a:ln>
        </p:spPr>
        <p:txBody>
          <a:bodyPr anchor="b">
            <a:noAutofit/>
          </a:bodyPr>
          <a:lstStyle/>
          <a:p>
            <a:pPr algn="r">
              <a:lnSpc>
                <a:spcPct val="100000"/>
              </a:lnSpc>
            </a:pPr>
            <a:fld id="{95B6A904-6E31-483C-A491-AFF05DB82B07}" type="slidenum">
              <a:rPr lang="fr-LU" sz="1200" b="0" strike="noStrike" spc="-1">
                <a:latin typeface="Times New Roman"/>
              </a:rPr>
              <a:t>55</a:t>
            </a:fld>
            <a:endParaRPr lang="fr-LU" sz="1200" b="0" strike="noStrike" spc="-1">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037000-CB23-424B-8CA8-F407799DC541}" type="slidenum">
              <a:rPr lang="fr-CH" smtClean="0"/>
              <a:t>6</a:t>
            </a:fld>
            <a:endParaRPr lang="fr-CH" dirty="0"/>
          </a:p>
        </p:txBody>
      </p:sp>
    </p:spTree>
    <p:extLst>
      <p:ext uri="{BB962C8B-B14F-4D97-AF65-F5344CB8AC3E}">
        <p14:creationId xmlns:p14="http://schemas.microsoft.com/office/powerpoint/2010/main" val="3811304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PlaceHolder 1"/>
          <p:cNvSpPr>
            <a:spLocks noGrp="1" noRot="1" noChangeAspect="1"/>
          </p:cNvSpPr>
          <p:nvPr>
            <p:ph type="sldImg"/>
          </p:nvPr>
        </p:nvSpPr>
        <p:spPr>
          <a:xfrm>
            <a:off x="1143000" y="685800"/>
            <a:ext cx="4572000" cy="3429000"/>
          </a:xfrm>
          <a:prstGeom prst="rect">
            <a:avLst/>
          </a:prstGeom>
        </p:spPr>
      </p:sp>
      <p:sp>
        <p:nvSpPr>
          <p:cNvPr id="546" name="PlaceHolder 2"/>
          <p:cNvSpPr>
            <a:spLocks noGrp="1"/>
          </p:cNvSpPr>
          <p:nvPr>
            <p:ph type="body"/>
          </p:nvPr>
        </p:nvSpPr>
        <p:spPr>
          <a:xfrm>
            <a:off x="685800" y="4343400"/>
            <a:ext cx="5486040" cy="4114440"/>
          </a:xfrm>
          <a:prstGeom prst="rect">
            <a:avLst/>
          </a:prstGeom>
        </p:spPr>
        <p:txBody>
          <a:bodyPr>
            <a:noAutofit/>
          </a:bodyPr>
          <a:lstStyle/>
          <a:p>
            <a:endParaRPr lang="fr-LU" sz="2000" b="0" strike="noStrike" spc="-1">
              <a:latin typeface="Arial"/>
            </a:endParaRPr>
          </a:p>
        </p:txBody>
      </p:sp>
      <p:sp>
        <p:nvSpPr>
          <p:cNvPr id="547" name="TextShape 3"/>
          <p:cNvSpPr txBox="1"/>
          <p:nvPr/>
        </p:nvSpPr>
        <p:spPr>
          <a:xfrm>
            <a:off x="3884760" y="8685360"/>
            <a:ext cx="2971440" cy="456840"/>
          </a:xfrm>
          <a:prstGeom prst="rect">
            <a:avLst/>
          </a:prstGeom>
          <a:noFill/>
          <a:ln>
            <a:noFill/>
          </a:ln>
        </p:spPr>
        <p:txBody>
          <a:bodyPr anchor="b">
            <a:noAutofit/>
          </a:bodyPr>
          <a:lstStyle/>
          <a:p>
            <a:pPr algn="r">
              <a:lnSpc>
                <a:spcPct val="100000"/>
              </a:lnSpc>
            </a:pPr>
            <a:fld id="{F5F81BF0-9EE6-43CA-83B6-E4EC4BEC8845}" type="slidenum">
              <a:rPr lang="fr-LU" sz="1200" b="0" strike="noStrike" spc="-1">
                <a:latin typeface="Times New Roman"/>
              </a:rPr>
              <a:t>57</a:t>
            </a:fld>
            <a:endParaRPr lang="fr-LU" sz="1200" b="0" strike="noStrike" spc="-1">
              <a:latin typeface="Times New Roman"/>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PlaceHolder 1"/>
          <p:cNvSpPr>
            <a:spLocks noGrp="1" noRot="1" noChangeAspect="1"/>
          </p:cNvSpPr>
          <p:nvPr>
            <p:ph type="sldImg"/>
          </p:nvPr>
        </p:nvSpPr>
        <p:spPr>
          <a:xfrm>
            <a:off x="1143000" y="685800"/>
            <a:ext cx="4572000" cy="3429000"/>
          </a:xfrm>
          <a:prstGeom prst="rect">
            <a:avLst/>
          </a:prstGeom>
        </p:spPr>
      </p:sp>
      <p:sp>
        <p:nvSpPr>
          <p:cNvPr id="546" name="PlaceHolder 2"/>
          <p:cNvSpPr>
            <a:spLocks noGrp="1"/>
          </p:cNvSpPr>
          <p:nvPr>
            <p:ph type="body"/>
          </p:nvPr>
        </p:nvSpPr>
        <p:spPr>
          <a:xfrm>
            <a:off x="685800" y="4343400"/>
            <a:ext cx="5486040" cy="4114440"/>
          </a:xfrm>
          <a:prstGeom prst="rect">
            <a:avLst/>
          </a:prstGeom>
        </p:spPr>
        <p:txBody>
          <a:bodyPr>
            <a:noAutofit/>
          </a:bodyPr>
          <a:lstStyle/>
          <a:p>
            <a:endParaRPr lang="fr-LU" sz="2000" b="0" strike="noStrike" spc="-1">
              <a:latin typeface="Arial"/>
            </a:endParaRPr>
          </a:p>
        </p:txBody>
      </p:sp>
      <p:sp>
        <p:nvSpPr>
          <p:cNvPr id="547" name="TextShape 3"/>
          <p:cNvSpPr txBox="1"/>
          <p:nvPr/>
        </p:nvSpPr>
        <p:spPr>
          <a:xfrm>
            <a:off x="3884760" y="8685360"/>
            <a:ext cx="2971440" cy="456840"/>
          </a:xfrm>
          <a:prstGeom prst="rect">
            <a:avLst/>
          </a:prstGeom>
          <a:noFill/>
          <a:ln>
            <a:noFill/>
          </a:ln>
        </p:spPr>
        <p:txBody>
          <a:bodyPr anchor="b">
            <a:noAutofit/>
          </a:bodyPr>
          <a:lstStyle/>
          <a:p>
            <a:pPr algn="r">
              <a:lnSpc>
                <a:spcPct val="100000"/>
              </a:lnSpc>
            </a:pPr>
            <a:fld id="{F5F81BF0-9EE6-43CA-83B6-E4EC4BEC8845}" type="slidenum">
              <a:rPr lang="fr-LU" sz="1200" b="0" strike="noStrike" spc="-1">
                <a:latin typeface="Times New Roman"/>
              </a:rPr>
              <a:t>58</a:t>
            </a:fld>
            <a:endParaRPr lang="fr-LU" sz="1200" b="0" strike="noStrike" spc="-1">
              <a:latin typeface="Times New Roman"/>
            </a:endParaRPr>
          </a:p>
        </p:txBody>
      </p:sp>
    </p:spTree>
    <p:extLst>
      <p:ext uri="{BB962C8B-B14F-4D97-AF65-F5344CB8AC3E}">
        <p14:creationId xmlns:p14="http://schemas.microsoft.com/office/powerpoint/2010/main" val="17802426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67</a:t>
            </a:fld>
            <a:endParaRPr lang="fr-CH" dirty="0"/>
          </a:p>
        </p:txBody>
      </p:sp>
    </p:spTree>
    <p:extLst>
      <p:ext uri="{BB962C8B-B14F-4D97-AF65-F5344CB8AC3E}">
        <p14:creationId xmlns:p14="http://schemas.microsoft.com/office/powerpoint/2010/main" val="4942133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73</a:t>
            </a:fld>
            <a:endParaRPr lang="fr-CH" dirty="0"/>
          </a:p>
        </p:txBody>
      </p:sp>
    </p:spTree>
    <p:extLst>
      <p:ext uri="{BB962C8B-B14F-4D97-AF65-F5344CB8AC3E}">
        <p14:creationId xmlns:p14="http://schemas.microsoft.com/office/powerpoint/2010/main" val="29150385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74</a:t>
            </a:fld>
            <a:endParaRPr lang="fr-CH" dirty="0"/>
          </a:p>
        </p:txBody>
      </p:sp>
    </p:spTree>
    <p:extLst>
      <p:ext uri="{BB962C8B-B14F-4D97-AF65-F5344CB8AC3E}">
        <p14:creationId xmlns:p14="http://schemas.microsoft.com/office/powerpoint/2010/main" val="39520733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77</a:t>
            </a:fld>
            <a:endParaRPr lang="fr-CH" dirty="0"/>
          </a:p>
        </p:txBody>
      </p:sp>
    </p:spTree>
    <p:extLst>
      <p:ext uri="{BB962C8B-B14F-4D97-AF65-F5344CB8AC3E}">
        <p14:creationId xmlns:p14="http://schemas.microsoft.com/office/powerpoint/2010/main" val="11807810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78</a:t>
            </a:fld>
            <a:endParaRPr lang="fr-CH" dirty="0"/>
          </a:p>
        </p:txBody>
      </p:sp>
    </p:spTree>
    <p:extLst>
      <p:ext uri="{BB962C8B-B14F-4D97-AF65-F5344CB8AC3E}">
        <p14:creationId xmlns:p14="http://schemas.microsoft.com/office/powerpoint/2010/main" val="20447370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PlaceHolder 1"/>
          <p:cNvSpPr>
            <a:spLocks noGrp="1" noRot="1" noChangeAspect="1"/>
          </p:cNvSpPr>
          <p:nvPr>
            <p:ph type="sldImg"/>
          </p:nvPr>
        </p:nvSpPr>
        <p:spPr>
          <a:xfrm>
            <a:off x="1143000" y="685800"/>
            <a:ext cx="4572000" cy="3429000"/>
          </a:xfrm>
          <a:prstGeom prst="rect">
            <a:avLst/>
          </a:prstGeom>
        </p:spPr>
      </p:sp>
      <p:sp>
        <p:nvSpPr>
          <p:cNvPr id="546" name="PlaceHolder 2"/>
          <p:cNvSpPr>
            <a:spLocks noGrp="1"/>
          </p:cNvSpPr>
          <p:nvPr>
            <p:ph type="body"/>
          </p:nvPr>
        </p:nvSpPr>
        <p:spPr>
          <a:xfrm>
            <a:off x="685800" y="4343400"/>
            <a:ext cx="5486040" cy="4114440"/>
          </a:xfrm>
          <a:prstGeom prst="rect">
            <a:avLst/>
          </a:prstGeom>
        </p:spPr>
        <p:txBody>
          <a:bodyPr>
            <a:noAutofit/>
          </a:bodyPr>
          <a:lstStyle/>
          <a:p>
            <a:endParaRPr lang="fr-LU" sz="2000" b="0" strike="noStrike" spc="-1">
              <a:latin typeface="Arial"/>
            </a:endParaRPr>
          </a:p>
        </p:txBody>
      </p:sp>
      <p:sp>
        <p:nvSpPr>
          <p:cNvPr id="547" name="TextShape 3"/>
          <p:cNvSpPr txBox="1"/>
          <p:nvPr/>
        </p:nvSpPr>
        <p:spPr>
          <a:xfrm>
            <a:off x="3884760" y="8685360"/>
            <a:ext cx="2971440" cy="456840"/>
          </a:xfrm>
          <a:prstGeom prst="rect">
            <a:avLst/>
          </a:prstGeom>
          <a:noFill/>
          <a:ln>
            <a:noFill/>
          </a:ln>
        </p:spPr>
        <p:txBody>
          <a:bodyPr anchor="b">
            <a:noAutofit/>
          </a:bodyPr>
          <a:lstStyle/>
          <a:p>
            <a:pPr algn="r">
              <a:lnSpc>
                <a:spcPct val="100000"/>
              </a:lnSpc>
            </a:pPr>
            <a:fld id="{F5F81BF0-9EE6-43CA-83B6-E4EC4BEC8845}" type="slidenum">
              <a:rPr lang="fr-LU" sz="1200" b="0" strike="noStrike" spc="-1">
                <a:latin typeface="Times New Roman"/>
              </a:rPr>
              <a:t>80</a:t>
            </a:fld>
            <a:endParaRPr lang="fr-LU" sz="1200" b="0" strike="noStrike" spc="-1">
              <a:latin typeface="Times New Roman"/>
            </a:endParaRPr>
          </a:p>
        </p:txBody>
      </p:sp>
    </p:spTree>
    <p:extLst>
      <p:ext uri="{BB962C8B-B14F-4D97-AF65-F5344CB8AC3E}">
        <p14:creationId xmlns:p14="http://schemas.microsoft.com/office/powerpoint/2010/main" val="26348956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PlaceHolder 1"/>
          <p:cNvSpPr>
            <a:spLocks noGrp="1" noRot="1" noChangeAspect="1"/>
          </p:cNvSpPr>
          <p:nvPr>
            <p:ph type="sldImg"/>
          </p:nvPr>
        </p:nvSpPr>
        <p:spPr>
          <a:xfrm>
            <a:off x="1143000" y="685800"/>
            <a:ext cx="4572000" cy="3429000"/>
          </a:xfrm>
          <a:prstGeom prst="rect">
            <a:avLst/>
          </a:prstGeom>
        </p:spPr>
      </p:sp>
      <p:sp>
        <p:nvSpPr>
          <p:cNvPr id="546" name="PlaceHolder 2"/>
          <p:cNvSpPr>
            <a:spLocks noGrp="1"/>
          </p:cNvSpPr>
          <p:nvPr>
            <p:ph type="body"/>
          </p:nvPr>
        </p:nvSpPr>
        <p:spPr>
          <a:xfrm>
            <a:off x="685800" y="4343400"/>
            <a:ext cx="5486040" cy="4114440"/>
          </a:xfrm>
          <a:prstGeom prst="rect">
            <a:avLst/>
          </a:prstGeom>
        </p:spPr>
        <p:txBody>
          <a:bodyPr>
            <a:noAutofit/>
          </a:bodyPr>
          <a:lstStyle/>
          <a:p>
            <a:endParaRPr lang="fr-LU" sz="2000" b="0" strike="noStrike" spc="-1">
              <a:latin typeface="Arial"/>
            </a:endParaRPr>
          </a:p>
        </p:txBody>
      </p:sp>
      <p:sp>
        <p:nvSpPr>
          <p:cNvPr id="547" name="TextShape 3"/>
          <p:cNvSpPr txBox="1"/>
          <p:nvPr/>
        </p:nvSpPr>
        <p:spPr>
          <a:xfrm>
            <a:off x="3884760" y="8685360"/>
            <a:ext cx="2971440" cy="456840"/>
          </a:xfrm>
          <a:prstGeom prst="rect">
            <a:avLst/>
          </a:prstGeom>
          <a:noFill/>
          <a:ln>
            <a:noFill/>
          </a:ln>
        </p:spPr>
        <p:txBody>
          <a:bodyPr anchor="b">
            <a:noAutofit/>
          </a:bodyPr>
          <a:lstStyle/>
          <a:p>
            <a:pPr algn="r">
              <a:lnSpc>
                <a:spcPct val="100000"/>
              </a:lnSpc>
            </a:pPr>
            <a:fld id="{F5F81BF0-9EE6-43CA-83B6-E4EC4BEC8845}" type="slidenum">
              <a:rPr lang="fr-LU" sz="1200" b="0" strike="noStrike" spc="-1">
                <a:latin typeface="Times New Roman"/>
              </a:rPr>
              <a:t>81</a:t>
            </a:fld>
            <a:endParaRPr lang="fr-LU" sz="1200" b="0" strike="noStrike" spc="-1">
              <a:latin typeface="Times New Roman"/>
            </a:endParaRPr>
          </a:p>
        </p:txBody>
      </p:sp>
    </p:spTree>
    <p:extLst>
      <p:ext uri="{BB962C8B-B14F-4D97-AF65-F5344CB8AC3E}">
        <p14:creationId xmlns:p14="http://schemas.microsoft.com/office/powerpoint/2010/main" val="39926838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sz="quarter" idx="5"/>
          </p:nvPr>
        </p:nvSpPr>
        <p:spPr/>
        <p:txBody>
          <a:bodyPr/>
          <a:lstStyle/>
          <a:p>
            <a:fld id="{BC037000-CB23-424B-8CA8-F407799DC541}" type="slidenum">
              <a:rPr lang="fr-CH" smtClean="0"/>
              <a:t>83</a:t>
            </a:fld>
            <a:endParaRPr lang="fr-CH" dirty="0"/>
          </a:p>
        </p:txBody>
      </p:sp>
    </p:spTree>
    <p:extLst>
      <p:ext uri="{BB962C8B-B14F-4D97-AF65-F5344CB8AC3E}">
        <p14:creationId xmlns:p14="http://schemas.microsoft.com/office/powerpoint/2010/main" val="1733350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C037000-CB23-424B-8CA8-F407799DC541}" type="slidenum">
              <a:rPr lang="fr-CH" smtClean="0"/>
              <a:t>7</a:t>
            </a:fld>
            <a:endParaRPr lang="fr-CH" dirty="0"/>
          </a:p>
        </p:txBody>
      </p:sp>
    </p:spTree>
    <p:extLst>
      <p:ext uri="{BB962C8B-B14F-4D97-AF65-F5344CB8AC3E}">
        <p14:creationId xmlns:p14="http://schemas.microsoft.com/office/powerpoint/2010/main" val="21027474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518205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C037000-CB23-424B-8CA8-F407799DC541}" type="slidenum">
              <a:rPr lang="fr-CH" smtClean="0"/>
              <a:t>92</a:t>
            </a:fld>
            <a:endParaRPr lang="fr-CH" dirty="0"/>
          </a:p>
        </p:txBody>
      </p:sp>
    </p:spTree>
    <p:extLst>
      <p:ext uri="{BB962C8B-B14F-4D97-AF65-F5344CB8AC3E}">
        <p14:creationId xmlns:p14="http://schemas.microsoft.com/office/powerpoint/2010/main" val="3699246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C037000-CB23-424B-8CA8-F407799DC541}" type="slidenum">
              <a:rPr lang="fr-CH" smtClean="0"/>
              <a:t>8</a:t>
            </a:fld>
            <a:endParaRPr lang="fr-CH" dirty="0"/>
          </a:p>
        </p:txBody>
      </p:sp>
    </p:spTree>
    <p:extLst>
      <p:ext uri="{BB962C8B-B14F-4D97-AF65-F5344CB8AC3E}">
        <p14:creationId xmlns:p14="http://schemas.microsoft.com/office/powerpoint/2010/main" val="3928388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C037000-CB23-424B-8CA8-F407799DC541}" type="slidenum">
              <a:rPr lang="fr-CH" smtClean="0"/>
              <a:t>9</a:t>
            </a:fld>
            <a:endParaRPr lang="fr-CH" dirty="0"/>
          </a:p>
        </p:txBody>
      </p:sp>
    </p:spTree>
    <p:extLst>
      <p:ext uri="{BB962C8B-B14F-4D97-AF65-F5344CB8AC3E}">
        <p14:creationId xmlns:p14="http://schemas.microsoft.com/office/powerpoint/2010/main" val="1726584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8C01C-F214-4DAC-6FBD-2EC69BF135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2E1451-C3EC-ABE8-4AE9-EC23773A5C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FF504A-451D-7A88-C8E6-585843E1BF5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5CFF9CE-AB5D-D813-5E33-6D4158B6D117}"/>
              </a:ext>
            </a:extLst>
          </p:cNvPr>
          <p:cNvSpPr>
            <a:spLocks noGrp="1"/>
          </p:cNvSpPr>
          <p:nvPr>
            <p:ph type="sldNum" sz="quarter" idx="5"/>
          </p:nvPr>
        </p:nvSpPr>
        <p:spPr/>
        <p:txBody>
          <a:bodyPr/>
          <a:lstStyle/>
          <a:p>
            <a:fld id="{BC037000-CB23-424B-8CA8-F407799DC541}" type="slidenum">
              <a:rPr lang="fr-CH" smtClean="0"/>
              <a:t>10</a:t>
            </a:fld>
            <a:endParaRPr lang="fr-CH" dirty="0"/>
          </a:p>
        </p:txBody>
      </p:sp>
    </p:spTree>
    <p:extLst>
      <p:ext uri="{BB962C8B-B14F-4D97-AF65-F5344CB8AC3E}">
        <p14:creationId xmlns:p14="http://schemas.microsoft.com/office/powerpoint/2010/main" val="2385086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DAC72-DAB3-206E-DDBA-2D643F8C4C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DFE151-8FBB-A9D3-F4F5-884624C2B5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05D3D9-87F8-433E-71E0-971F0190CF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DA8CA12-4876-5EE5-C44F-2202AFAB1C10}"/>
              </a:ext>
            </a:extLst>
          </p:cNvPr>
          <p:cNvSpPr>
            <a:spLocks noGrp="1"/>
          </p:cNvSpPr>
          <p:nvPr>
            <p:ph type="sldNum" sz="quarter" idx="5"/>
          </p:nvPr>
        </p:nvSpPr>
        <p:spPr/>
        <p:txBody>
          <a:bodyPr/>
          <a:lstStyle/>
          <a:p>
            <a:fld id="{BC037000-CB23-424B-8CA8-F407799DC541}" type="slidenum">
              <a:rPr lang="fr-CH" smtClean="0"/>
              <a:t>11</a:t>
            </a:fld>
            <a:endParaRPr lang="fr-CH" dirty="0"/>
          </a:p>
        </p:txBody>
      </p:sp>
    </p:spTree>
    <p:extLst>
      <p:ext uri="{BB962C8B-B14F-4D97-AF65-F5344CB8AC3E}">
        <p14:creationId xmlns:p14="http://schemas.microsoft.com/office/powerpoint/2010/main" val="1619586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D49A3-4F6D-9FC8-1B38-71182C82B7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8B9A56-E708-2A41-2A1E-7EABA3914C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3AFCE8-7A15-B853-57CB-299C397B3136}"/>
              </a:ext>
            </a:extLst>
          </p:cNvPr>
          <p:cNvSpPr>
            <a:spLocks noGrp="1"/>
          </p:cNvSpPr>
          <p:nvPr>
            <p:ph type="body" idx="1"/>
          </p:nvPr>
        </p:nvSpPr>
        <p:spPr/>
        <p:txBody>
          <a:bodyPr/>
          <a:lstStyle/>
          <a:p>
            <a:r>
              <a:rPr lang="en-GB" dirty="0"/>
              <a:t>Some changes are not at commitment level but in the requirements, this slide does not intend to show all the details but pick a few elements that were given more focus</a:t>
            </a:r>
          </a:p>
        </p:txBody>
      </p:sp>
      <p:sp>
        <p:nvSpPr>
          <p:cNvPr id="4" name="Slide Number Placeholder 3">
            <a:extLst>
              <a:ext uri="{FF2B5EF4-FFF2-40B4-BE49-F238E27FC236}">
                <a16:creationId xmlns:a16="http://schemas.microsoft.com/office/drawing/2014/main" id="{FE604390-1986-3943-BC80-4FE3F2CD396B}"/>
              </a:ext>
            </a:extLst>
          </p:cNvPr>
          <p:cNvSpPr>
            <a:spLocks noGrp="1"/>
          </p:cNvSpPr>
          <p:nvPr>
            <p:ph type="sldNum" sz="quarter" idx="5"/>
          </p:nvPr>
        </p:nvSpPr>
        <p:spPr/>
        <p:txBody>
          <a:bodyPr/>
          <a:lstStyle/>
          <a:p>
            <a:fld id="{BC037000-CB23-424B-8CA8-F407799DC541}" type="slidenum">
              <a:rPr lang="fr-CH" smtClean="0"/>
              <a:t>12</a:t>
            </a:fld>
            <a:endParaRPr lang="fr-CH" dirty="0"/>
          </a:p>
        </p:txBody>
      </p:sp>
    </p:spTree>
    <p:extLst>
      <p:ext uri="{BB962C8B-B14F-4D97-AF65-F5344CB8AC3E}">
        <p14:creationId xmlns:p14="http://schemas.microsoft.com/office/powerpoint/2010/main" val="3469502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5BC7B-9A95-BE41-8B57-B1070845BB19}"/>
              </a:ext>
            </a:extLst>
          </p:cNvPr>
          <p:cNvSpPr>
            <a:spLocks noGrp="1"/>
          </p:cNvSpPr>
          <p:nvPr>
            <p:ph type="ctrTitle"/>
          </p:nvPr>
        </p:nvSpPr>
        <p:spPr>
          <a:xfrm>
            <a:off x="1143000" y="1122363"/>
            <a:ext cx="6858000" cy="2387600"/>
          </a:xfrm>
        </p:spPr>
        <p:txBody>
          <a:bodyPr anchor="b"/>
          <a:lstStyle>
            <a:lvl1pPr algn="ctr">
              <a:defRPr sz="4500"/>
            </a:lvl1pPr>
          </a:lstStyle>
          <a:p>
            <a:r>
              <a:rPr lang="en-GB"/>
              <a:t>Click to edit Master title style</a:t>
            </a:r>
            <a:endParaRPr lang="en-US"/>
          </a:p>
        </p:txBody>
      </p:sp>
      <p:sp>
        <p:nvSpPr>
          <p:cNvPr id="3" name="Subtitle 2">
            <a:extLst>
              <a:ext uri="{FF2B5EF4-FFF2-40B4-BE49-F238E27FC236}">
                <a16:creationId xmlns:a16="http://schemas.microsoft.com/office/drawing/2014/main" id="{D1015844-0B42-1E43-A477-1DAF41920CD7}"/>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210C188-90FF-514B-A978-6FA2B64DBEE8}"/>
              </a:ext>
            </a:extLst>
          </p:cNvPr>
          <p:cNvSpPr>
            <a:spLocks noGrp="1"/>
          </p:cNvSpPr>
          <p:nvPr>
            <p:ph type="dt" sz="half" idx="10"/>
          </p:nvPr>
        </p:nvSpPr>
        <p:spPr/>
        <p:txBody>
          <a:bodyPr/>
          <a:lstStyle/>
          <a:p>
            <a:fld id="{48A87A34-81AB-432B-8DAE-1953F412C126}" type="datetimeFigureOut">
              <a:rPr lang="en-US" smtClean="0"/>
              <a:pPr/>
              <a:t>5/1/24</a:t>
            </a:fld>
            <a:endParaRPr lang="en-US" dirty="0"/>
          </a:p>
        </p:txBody>
      </p:sp>
      <p:sp>
        <p:nvSpPr>
          <p:cNvPr id="5" name="Footer Placeholder 4">
            <a:extLst>
              <a:ext uri="{FF2B5EF4-FFF2-40B4-BE49-F238E27FC236}">
                <a16:creationId xmlns:a16="http://schemas.microsoft.com/office/drawing/2014/main" id="{63F1044B-6142-4545-8553-65D296E623A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4126B9D-03E4-384F-A7AE-CE585B69798A}"/>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64289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F33ED-6C02-F14D-A90F-F510251F592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D49E8E5-67F5-0E40-B6C6-46138ADE29F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9495A20-7B78-AD48-9A17-F578FFB841A8}"/>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5" name="Footer Placeholder 4">
            <a:extLst>
              <a:ext uri="{FF2B5EF4-FFF2-40B4-BE49-F238E27FC236}">
                <a16:creationId xmlns:a16="http://schemas.microsoft.com/office/drawing/2014/main" id="{7E1FF103-8E99-DE46-A44C-87EE24228BC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D604B7C-51B9-4B48-9982-5F5F298BD359}"/>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13292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B59362-4CA9-134A-A180-F86AC787EEF9}"/>
              </a:ext>
            </a:extLst>
          </p:cNvPr>
          <p:cNvSpPr>
            <a:spLocks noGrp="1"/>
          </p:cNvSpPr>
          <p:nvPr>
            <p:ph type="title" orient="vert"/>
          </p:nvPr>
        </p:nvSpPr>
        <p:spPr>
          <a:xfrm>
            <a:off x="6543675" y="365125"/>
            <a:ext cx="1971675"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8717770-A065-764C-A71C-A1087829BCF0}"/>
              </a:ext>
            </a:extLst>
          </p:cNvPr>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E9CF74B-4D3B-A443-A14A-E624F7D88FC2}"/>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5" name="Footer Placeholder 4">
            <a:extLst>
              <a:ext uri="{FF2B5EF4-FFF2-40B4-BE49-F238E27FC236}">
                <a16:creationId xmlns:a16="http://schemas.microsoft.com/office/drawing/2014/main" id="{DA15F1E2-5799-4844-A84A-0A1EEAEC0A1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6E2ED83-B2A7-0E45-8F42-5A99E91DF967}"/>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23210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272727"/>
        </a:solidFill>
        <a:effectLst/>
      </p:bgPr>
    </p:bg>
    <p:spTree>
      <p:nvGrpSpPr>
        <p:cNvPr id="1" name=""/>
        <p:cNvGrpSpPr/>
        <p:nvPr/>
      </p:nvGrpSpPr>
      <p:grpSpPr>
        <a:xfrm>
          <a:off x="0" y="0"/>
          <a:ext cx="0" cy="0"/>
          <a:chOff x="0" y="0"/>
          <a:chExt cx="0" cy="0"/>
        </a:xfrm>
      </p:grpSpPr>
      <p:pic>
        <p:nvPicPr>
          <p:cNvPr id="14" name="Picture 13" descr="RS33308_Pond Rehab 2.jpg"/>
          <p:cNvPicPr>
            <a:picLocks noChangeAspect="1"/>
          </p:cNvPicPr>
          <p:nvPr userDrawn="1"/>
        </p:nvPicPr>
        <p:blipFill rotWithShape="1">
          <a:blip r:embed="rId2">
            <a:extLst>
              <a:ext uri="{28A0092B-C50C-407E-A947-70E740481C1C}">
                <a14:useLocalDpi xmlns:a14="http://schemas.microsoft.com/office/drawing/2010/main" val="0"/>
              </a:ext>
            </a:extLst>
          </a:blip>
          <a:srcRect t="13165" b="15654"/>
          <a:stretch/>
        </p:blipFill>
        <p:spPr>
          <a:xfrm>
            <a:off x="-1" y="0"/>
            <a:ext cx="9342661" cy="4987636"/>
          </a:xfrm>
          <a:prstGeom prst="rect">
            <a:avLst/>
          </a:prstGeom>
        </p:spPr>
      </p:pic>
      <p:sp>
        <p:nvSpPr>
          <p:cNvPr id="9" name="Rectangle 8"/>
          <p:cNvSpPr/>
          <p:nvPr userDrawn="1"/>
        </p:nvSpPr>
        <p:spPr>
          <a:xfrm>
            <a:off x="-161636" y="-46180"/>
            <a:ext cx="9504296" cy="5080000"/>
          </a:xfrm>
          <a:prstGeom prst="rect">
            <a:avLst/>
          </a:prstGeom>
          <a:solidFill>
            <a:schemeClr val="tx1">
              <a:lumMod val="85000"/>
              <a:lumOff val="1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95000"/>
                  <a:lumOff val="5000"/>
                </a:schemeClr>
              </a:solidFill>
            </a:endParaRPr>
          </a:p>
        </p:txBody>
      </p:sp>
      <p:sp>
        <p:nvSpPr>
          <p:cNvPr id="6" name="Text Placeholder 2"/>
          <p:cNvSpPr>
            <a:spLocks noGrp="1"/>
          </p:cNvSpPr>
          <p:nvPr>
            <p:ph idx="10" hasCustomPrompt="1"/>
          </p:nvPr>
        </p:nvSpPr>
        <p:spPr>
          <a:xfrm>
            <a:off x="685800" y="5392508"/>
            <a:ext cx="7772400" cy="705362"/>
          </a:xfrm>
          <a:prstGeom prst="rect">
            <a:avLst/>
          </a:prstGeom>
          <a:noFill/>
          <a:ln>
            <a:noFill/>
          </a:ln>
        </p:spPr>
        <p:txBody>
          <a:bodyPr vert="horz" lIns="91440" tIns="45720" rIns="91440" bIns="45720" rtlCol="0">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200" baseline="0">
                <a:solidFill>
                  <a:srgbClr val="777877"/>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a:t>CLICK TO ADD MAIN TITLE</a:t>
            </a:r>
          </a:p>
        </p:txBody>
      </p:sp>
      <p:sp>
        <p:nvSpPr>
          <p:cNvPr id="7" name="Text Placeholder 2"/>
          <p:cNvSpPr>
            <a:spLocks noGrp="1"/>
          </p:cNvSpPr>
          <p:nvPr>
            <p:ph idx="11" hasCustomPrompt="1"/>
          </p:nvPr>
        </p:nvSpPr>
        <p:spPr>
          <a:xfrm>
            <a:off x="685800" y="6100646"/>
            <a:ext cx="7772400" cy="407403"/>
          </a:xfrm>
          <a:prstGeom prst="rect">
            <a:avLst/>
          </a:prstGeom>
          <a:noFill/>
          <a:ln>
            <a:noFill/>
          </a:ln>
        </p:spPr>
        <p:txBody>
          <a:bodyPr vert="horz" lIns="91440" tIns="45720" rIns="91440" bIns="45720" rtlCol="0">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1800" i="1" baseline="0">
                <a:solidFill>
                  <a:srgbClr val="E9BA47"/>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a:t>CLICK TO ADD SECONDARY TITLE</a:t>
            </a:r>
          </a:p>
        </p:txBody>
      </p:sp>
      <p:pic>
        <p:nvPicPr>
          <p:cNvPr id="13" name="Picture 12"/>
          <p:cNvPicPr>
            <a:picLocks noChangeAspect="1"/>
          </p:cNvPicPr>
          <p:nvPr userDrawn="1"/>
        </p:nvPicPr>
        <p:blipFill>
          <a:blip r:embed="rId3"/>
          <a:stretch>
            <a:fillRect/>
          </a:stretch>
        </p:blipFill>
        <p:spPr>
          <a:xfrm>
            <a:off x="0" y="6084548"/>
            <a:ext cx="9144000" cy="34812"/>
          </a:xfrm>
          <a:prstGeom prst="rect">
            <a:avLst/>
          </a:prstGeom>
        </p:spPr>
      </p:pic>
      <p:pic>
        <p:nvPicPr>
          <p:cNvPr id="4" name="Picture 3" descr="A picture containing drawing&#10;&#10;Description automatically generated">
            <a:extLst>
              <a:ext uri="{FF2B5EF4-FFF2-40B4-BE49-F238E27FC236}">
                <a16:creationId xmlns:a16="http://schemas.microsoft.com/office/drawing/2014/main" id="{A8CF6F53-4913-5844-BB17-E5E7D4CBE7B6}"/>
              </a:ext>
            </a:extLst>
          </p:cNvPr>
          <p:cNvPicPr>
            <a:picLocks noChangeAspect="1"/>
          </p:cNvPicPr>
          <p:nvPr userDrawn="1"/>
        </p:nvPicPr>
        <p:blipFill>
          <a:blip r:embed="rId4"/>
          <a:stretch>
            <a:fillRect/>
          </a:stretch>
        </p:blipFill>
        <p:spPr>
          <a:xfrm>
            <a:off x="1454957" y="1875098"/>
            <a:ext cx="6234086" cy="1662423"/>
          </a:xfrm>
          <a:prstGeom prst="rect">
            <a:avLst/>
          </a:prstGeom>
        </p:spPr>
      </p:pic>
    </p:spTree>
    <p:extLst>
      <p:ext uri="{BB962C8B-B14F-4D97-AF65-F5344CB8AC3E}">
        <p14:creationId xmlns:p14="http://schemas.microsoft.com/office/powerpoint/2010/main" val="10837925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2" name="Picture 1" descr="RS33308_Pond Rehab 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9342661" cy="7006996"/>
          </a:xfrm>
          <a:prstGeom prst="rect">
            <a:avLst/>
          </a:prstGeom>
        </p:spPr>
      </p:pic>
      <p:sp>
        <p:nvSpPr>
          <p:cNvPr id="15" name="Oval 14"/>
          <p:cNvSpPr/>
          <p:nvPr userDrawn="1"/>
        </p:nvSpPr>
        <p:spPr>
          <a:xfrm>
            <a:off x="-339945" y="3173360"/>
            <a:ext cx="663110" cy="663110"/>
          </a:xfrm>
          <a:prstGeom prst="ellipse">
            <a:avLst/>
          </a:prstGeom>
          <a:solidFill>
            <a:srgbClr val="EABC3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 Placeholder 2"/>
          <p:cNvSpPr>
            <a:spLocks noGrp="1"/>
          </p:cNvSpPr>
          <p:nvPr>
            <p:ph idx="10" hasCustomPrompt="1"/>
          </p:nvPr>
        </p:nvSpPr>
        <p:spPr>
          <a:xfrm>
            <a:off x="685800" y="3131108"/>
            <a:ext cx="7772400" cy="705362"/>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chemeClr val="bg1"/>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a:t>CLICK TO ADD SEPARATOR TITLE</a:t>
            </a:r>
          </a:p>
        </p:txBody>
      </p:sp>
      <p:sp>
        <p:nvSpPr>
          <p:cNvPr id="20" name="Text Placeholder 2"/>
          <p:cNvSpPr>
            <a:spLocks noGrp="1"/>
          </p:cNvSpPr>
          <p:nvPr>
            <p:ph idx="11" hasCustomPrompt="1"/>
          </p:nvPr>
        </p:nvSpPr>
        <p:spPr>
          <a:xfrm>
            <a:off x="685800" y="3839246"/>
            <a:ext cx="7772400" cy="407403"/>
          </a:xfrm>
          <a:prstGeom prst="rect">
            <a:avLst/>
          </a:prstGeom>
          <a:noFill/>
          <a:ln>
            <a:noFill/>
          </a:ln>
        </p:spPr>
        <p:txBody>
          <a:bodyPr vert="horz" lIns="91440" tIns="45720" rIns="91440" bIns="45720" rtlCol="0">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a:t>CLICK TO ADD SECONDARY TITLE</a:t>
            </a:r>
          </a:p>
        </p:txBody>
      </p:sp>
      <p:pic>
        <p:nvPicPr>
          <p:cNvPr id="3" name="Picture 2"/>
          <p:cNvPicPr>
            <a:picLocks noChangeAspect="1"/>
          </p:cNvPicPr>
          <p:nvPr userDrawn="1"/>
        </p:nvPicPr>
        <p:blipFill>
          <a:blip r:embed="rId3"/>
          <a:stretch>
            <a:fillRect/>
          </a:stretch>
        </p:blipFill>
        <p:spPr>
          <a:xfrm>
            <a:off x="768731" y="3785309"/>
            <a:ext cx="9144000" cy="34812"/>
          </a:xfrm>
          <a:prstGeom prst="rect">
            <a:avLst/>
          </a:prstGeom>
        </p:spPr>
      </p:pic>
    </p:spTree>
    <p:extLst>
      <p:ext uri="{BB962C8B-B14F-4D97-AF65-F5344CB8AC3E}">
        <p14:creationId xmlns:p14="http://schemas.microsoft.com/office/powerpoint/2010/main" val="1823475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6" name="Oval 15"/>
          <p:cNvSpPr/>
          <p:nvPr userDrawn="1"/>
        </p:nvSpPr>
        <p:spPr>
          <a:xfrm>
            <a:off x="-328804" y="798283"/>
            <a:ext cx="663110" cy="663110"/>
          </a:xfrm>
          <a:prstGeom prst="ellipse">
            <a:avLst/>
          </a:prstGeom>
          <a:solidFill>
            <a:srgbClr val="EABC3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Text Placeholder 2"/>
          <p:cNvSpPr>
            <a:spLocks noGrp="1"/>
          </p:cNvSpPr>
          <p:nvPr>
            <p:ph idx="1" hasCustomPrompt="1"/>
          </p:nvPr>
        </p:nvSpPr>
        <p:spPr>
          <a:xfrm>
            <a:off x="685800" y="2332038"/>
            <a:ext cx="7772400" cy="3605528"/>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lvl="0"/>
            <a:r>
              <a:rPr lang="en-GB"/>
              <a:t>Click to add text</a:t>
            </a:r>
          </a:p>
        </p:txBody>
      </p:sp>
      <p:sp>
        <p:nvSpPr>
          <p:cNvPr id="21" name="Text Placeholder 2"/>
          <p:cNvSpPr>
            <a:spLocks noGrp="1"/>
          </p:cNvSpPr>
          <p:nvPr>
            <p:ph idx="10" hasCustomPrompt="1"/>
          </p:nvPr>
        </p:nvSpPr>
        <p:spPr>
          <a:xfrm>
            <a:off x="685800" y="753255"/>
            <a:ext cx="7772400" cy="705362"/>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a:t>CLICK TO ADD MAIN TITLE</a:t>
            </a:r>
          </a:p>
        </p:txBody>
      </p:sp>
      <p:sp>
        <p:nvSpPr>
          <p:cNvPr id="22" name="Text Placeholder 2"/>
          <p:cNvSpPr>
            <a:spLocks noGrp="1"/>
          </p:cNvSpPr>
          <p:nvPr>
            <p:ph idx="11" hasCustomPrompt="1"/>
          </p:nvPr>
        </p:nvSpPr>
        <p:spPr>
          <a:xfrm>
            <a:off x="685800" y="1461393"/>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a:t>CLICK TO ADD SECONDARY TITLE</a:t>
            </a:r>
          </a:p>
        </p:txBody>
      </p:sp>
      <p:pic>
        <p:nvPicPr>
          <p:cNvPr id="9" name="Picture 8" descr="CHS_LOG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67994" y="223919"/>
            <a:ext cx="2116796" cy="552084"/>
          </a:xfrm>
          <a:prstGeom prst="rect">
            <a:avLst/>
          </a:prstGeom>
        </p:spPr>
      </p:pic>
      <p:sp>
        <p:nvSpPr>
          <p:cNvPr id="2" name="Date Placeholder 1">
            <a:extLst>
              <a:ext uri="{FF2B5EF4-FFF2-40B4-BE49-F238E27FC236}">
                <a16:creationId xmlns:a16="http://schemas.microsoft.com/office/drawing/2014/main" id="{02223043-978B-C847-A435-36282308F821}"/>
              </a:ext>
            </a:extLst>
          </p:cNvPr>
          <p:cNvSpPr>
            <a:spLocks noGrp="1"/>
          </p:cNvSpPr>
          <p:nvPr>
            <p:ph type="dt" sz="half" idx="12"/>
          </p:nvPr>
        </p:nvSpPr>
        <p:spPr/>
        <p:txBody>
          <a:bodyPr/>
          <a:lstStyle/>
          <a:p>
            <a:fld id="{48A87A34-81AB-432B-8DAE-1953F412C126}" type="datetimeFigureOut">
              <a:rPr lang="en-US" smtClean="0"/>
              <a:pPr/>
              <a:t>5/1/24</a:t>
            </a:fld>
            <a:endParaRPr lang="en-US" dirty="0"/>
          </a:p>
        </p:txBody>
      </p:sp>
      <p:sp>
        <p:nvSpPr>
          <p:cNvPr id="4" name="Slide Number Placeholder 3">
            <a:extLst>
              <a:ext uri="{FF2B5EF4-FFF2-40B4-BE49-F238E27FC236}">
                <a16:creationId xmlns:a16="http://schemas.microsoft.com/office/drawing/2014/main" id="{866DBFC1-8DC7-5546-A290-8DAAC98E4E54}"/>
              </a:ext>
            </a:extLst>
          </p:cNvPr>
          <p:cNvSpPr>
            <a:spLocks noGrp="1"/>
          </p:cNvSpPr>
          <p:nvPr>
            <p:ph type="sldNum" sz="quarter" idx="14"/>
          </p:nvPr>
        </p:nvSpPr>
        <p:spPr/>
        <p:txBody>
          <a:bodyPr/>
          <a:lstStyle/>
          <a:p>
            <a:fld id="{6D22F896-40B5-4ADD-8801-0D06FADFA095}" type="slidenum">
              <a:rPr lang="en-US" smtClean="0"/>
              <a:pPr/>
              <a:t>‹#›</a:t>
            </a:fld>
            <a:endParaRPr lang="en-US" dirty="0"/>
          </a:p>
        </p:txBody>
      </p:sp>
      <p:pic>
        <p:nvPicPr>
          <p:cNvPr id="13" name="Picture 12">
            <a:extLst>
              <a:ext uri="{FF2B5EF4-FFF2-40B4-BE49-F238E27FC236}">
                <a16:creationId xmlns:a16="http://schemas.microsoft.com/office/drawing/2014/main" id="{52D3B873-B084-7445-8C69-7FD665BD311D}"/>
              </a:ext>
            </a:extLst>
          </p:cNvPr>
          <p:cNvPicPr>
            <a:picLocks/>
          </p:cNvPicPr>
          <p:nvPr userDrawn="1"/>
        </p:nvPicPr>
        <p:blipFill>
          <a:blip r:embed="rId3"/>
          <a:stretch>
            <a:fillRect/>
          </a:stretch>
        </p:blipFill>
        <p:spPr>
          <a:xfrm>
            <a:off x="2649600" y="6494400"/>
            <a:ext cx="3841200" cy="266400"/>
          </a:xfrm>
          <a:prstGeom prst="rect">
            <a:avLst/>
          </a:prstGeom>
        </p:spPr>
      </p:pic>
      <p:cxnSp>
        <p:nvCxnSpPr>
          <p:cNvPr id="14" name="Straight Connector 13">
            <a:extLst>
              <a:ext uri="{FF2B5EF4-FFF2-40B4-BE49-F238E27FC236}">
                <a16:creationId xmlns:a16="http://schemas.microsoft.com/office/drawing/2014/main" id="{0D5ECCF8-95B9-BD41-A028-E0F1128E5369}"/>
              </a:ext>
            </a:extLst>
          </p:cNvPr>
          <p:cNvCxnSpPr/>
          <p:nvPr userDrawn="1"/>
        </p:nvCxnSpPr>
        <p:spPr>
          <a:xfrm>
            <a:off x="-18000" y="6336000"/>
            <a:ext cx="9180000" cy="0"/>
          </a:xfrm>
          <a:prstGeom prst="line">
            <a:avLst/>
          </a:prstGeom>
          <a:ln w="15875" cap="rnd">
            <a:solidFill>
              <a:srgbClr val="90908F"/>
            </a:solidFill>
            <a:prstDash val="sysDot"/>
            <a:roun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773724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685800" y="2332038"/>
            <a:ext cx="3810000" cy="3583248"/>
          </a:xfrm>
          <a:prstGeom prst="rect">
            <a:avLst/>
          </a:prstGeom>
        </p:spPr>
        <p:txBody>
          <a:bodyPr/>
          <a:lstStyle>
            <a:lvl1pPr marL="0" indent="0">
              <a:buFontTx/>
              <a:buNone/>
              <a:defRPr sz="2400">
                <a:solidFill>
                  <a:srgbClr val="66686B"/>
                </a:solidFill>
              </a:defRPr>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vl6pPr>
              <a:defRPr sz="1800"/>
            </a:lvl6pPr>
            <a:lvl7pPr>
              <a:defRPr sz="1800"/>
            </a:lvl7pPr>
            <a:lvl8pPr>
              <a:defRPr sz="1800"/>
            </a:lvl8pPr>
            <a:lvl9pPr>
              <a:defRPr sz="1800"/>
            </a:lvl9pPr>
          </a:lstStyle>
          <a:p>
            <a:pPr lvl="0"/>
            <a:r>
              <a:rPr lang="en-GB"/>
              <a:t>Click to edit Master text styles</a:t>
            </a:r>
          </a:p>
        </p:txBody>
      </p:sp>
      <p:sp>
        <p:nvSpPr>
          <p:cNvPr id="6" name="Content Placeholder 3"/>
          <p:cNvSpPr>
            <a:spLocks noGrp="1"/>
          </p:cNvSpPr>
          <p:nvPr>
            <p:ph sz="half" idx="2"/>
          </p:nvPr>
        </p:nvSpPr>
        <p:spPr>
          <a:xfrm>
            <a:off x="4648200" y="2332037"/>
            <a:ext cx="3809999" cy="3583249"/>
          </a:xfrm>
          <a:prstGeom prst="rect">
            <a:avLst/>
          </a:prstGeom>
        </p:spPr>
        <p:txBody>
          <a:bodyPr/>
          <a:lstStyle>
            <a:lvl1pPr>
              <a:defRPr sz="2600">
                <a:solidFill>
                  <a:srgbClr val="66686B"/>
                </a:solidFill>
              </a:defRPr>
            </a:lvl1pPr>
            <a:lvl2pPr>
              <a:defRPr sz="2200">
                <a:solidFill>
                  <a:srgbClr val="66686B"/>
                </a:solidFill>
              </a:defRPr>
            </a:lvl2pPr>
            <a:lvl3pPr>
              <a:defRPr sz="1600">
                <a:solidFill>
                  <a:srgbClr val="66686B"/>
                </a:solidFill>
              </a:defRPr>
            </a:lvl3pPr>
            <a:lvl4pPr marL="1371600" indent="0">
              <a:buNone/>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p:txBody>
      </p:sp>
      <p:sp>
        <p:nvSpPr>
          <p:cNvPr id="19" name="Text Placeholder 2"/>
          <p:cNvSpPr>
            <a:spLocks noGrp="1"/>
          </p:cNvSpPr>
          <p:nvPr>
            <p:ph idx="10" hasCustomPrompt="1"/>
          </p:nvPr>
        </p:nvSpPr>
        <p:spPr>
          <a:xfrm>
            <a:off x="685800" y="753255"/>
            <a:ext cx="7772400" cy="705362"/>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a:t>CLICK TO ADD MAIN TITLE</a:t>
            </a:r>
          </a:p>
        </p:txBody>
      </p:sp>
      <p:sp>
        <p:nvSpPr>
          <p:cNvPr id="20" name="Text Placeholder 2"/>
          <p:cNvSpPr>
            <a:spLocks noGrp="1"/>
          </p:cNvSpPr>
          <p:nvPr>
            <p:ph idx="11" hasCustomPrompt="1"/>
          </p:nvPr>
        </p:nvSpPr>
        <p:spPr>
          <a:xfrm>
            <a:off x="685800" y="1461393"/>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a:t>CLICK TO ADD SECONDARY TITLE</a:t>
            </a:r>
          </a:p>
        </p:txBody>
      </p:sp>
      <p:sp>
        <p:nvSpPr>
          <p:cNvPr id="9" name="Oval 8"/>
          <p:cNvSpPr/>
          <p:nvPr userDrawn="1"/>
        </p:nvSpPr>
        <p:spPr>
          <a:xfrm>
            <a:off x="-328804" y="798283"/>
            <a:ext cx="663110" cy="663110"/>
          </a:xfrm>
          <a:prstGeom prst="ellipse">
            <a:avLst/>
          </a:prstGeom>
          <a:solidFill>
            <a:srgbClr val="EABC3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CHS_LOG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67994" y="223919"/>
            <a:ext cx="2116796" cy="552084"/>
          </a:xfrm>
          <a:prstGeom prst="rect">
            <a:avLst/>
          </a:prstGeom>
        </p:spPr>
      </p:pic>
      <p:pic>
        <p:nvPicPr>
          <p:cNvPr id="12" name="Picture 11">
            <a:extLst>
              <a:ext uri="{FF2B5EF4-FFF2-40B4-BE49-F238E27FC236}">
                <a16:creationId xmlns:a16="http://schemas.microsoft.com/office/drawing/2014/main" id="{FB521FAF-B473-4F4C-9ED6-1429AE2CFBFF}"/>
              </a:ext>
            </a:extLst>
          </p:cNvPr>
          <p:cNvPicPr>
            <a:picLocks/>
          </p:cNvPicPr>
          <p:nvPr userDrawn="1"/>
        </p:nvPicPr>
        <p:blipFill>
          <a:blip r:embed="rId3"/>
          <a:stretch>
            <a:fillRect/>
          </a:stretch>
        </p:blipFill>
        <p:spPr>
          <a:xfrm>
            <a:off x="2649600" y="6494400"/>
            <a:ext cx="3841200" cy="266400"/>
          </a:xfrm>
          <a:prstGeom prst="rect">
            <a:avLst/>
          </a:prstGeom>
        </p:spPr>
      </p:pic>
      <p:cxnSp>
        <p:nvCxnSpPr>
          <p:cNvPr id="13" name="Straight Connector 12">
            <a:extLst>
              <a:ext uri="{FF2B5EF4-FFF2-40B4-BE49-F238E27FC236}">
                <a16:creationId xmlns:a16="http://schemas.microsoft.com/office/drawing/2014/main" id="{00088280-DC1C-604C-9605-CB154363785E}"/>
              </a:ext>
            </a:extLst>
          </p:cNvPr>
          <p:cNvCxnSpPr/>
          <p:nvPr userDrawn="1"/>
        </p:nvCxnSpPr>
        <p:spPr>
          <a:xfrm>
            <a:off x="-18000" y="6336000"/>
            <a:ext cx="9180000" cy="0"/>
          </a:xfrm>
          <a:prstGeom prst="line">
            <a:avLst/>
          </a:prstGeom>
          <a:ln w="15875" cap="rnd">
            <a:solidFill>
              <a:srgbClr val="90908F"/>
            </a:solidFill>
            <a:prstDash val="sysDot"/>
            <a:roun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821466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Vertical Title and Text">
    <p:bg>
      <p:bgPr>
        <a:solidFill>
          <a:srgbClr val="272727"/>
        </a:solidFill>
        <a:effectLst/>
      </p:bgPr>
    </p:bg>
    <p:spTree>
      <p:nvGrpSpPr>
        <p:cNvPr id="1" name=""/>
        <p:cNvGrpSpPr/>
        <p:nvPr/>
      </p:nvGrpSpPr>
      <p:grpSpPr>
        <a:xfrm>
          <a:off x="0" y="0"/>
          <a:ext cx="0" cy="0"/>
          <a:chOff x="0" y="0"/>
          <a:chExt cx="0" cy="0"/>
        </a:xfrm>
      </p:grpSpPr>
      <p:sp>
        <p:nvSpPr>
          <p:cNvPr id="5" name="TextBox 4"/>
          <p:cNvSpPr txBox="1"/>
          <p:nvPr userDrawn="1"/>
        </p:nvSpPr>
        <p:spPr>
          <a:xfrm>
            <a:off x="323091" y="6179744"/>
            <a:ext cx="5793335" cy="369332"/>
          </a:xfrm>
          <a:prstGeom prst="rect">
            <a:avLst/>
          </a:prstGeom>
          <a:noFill/>
        </p:spPr>
        <p:txBody>
          <a:bodyPr wrap="square" rtlCol="0">
            <a:spAutoFit/>
          </a:bodyPr>
          <a:lstStyle/>
          <a:p>
            <a:r>
              <a:rPr lang="en-US" dirty="0">
                <a:solidFill>
                  <a:srgbClr val="777877"/>
                </a:solidFill>
              </a:rPr>
              <a:t>INFO@CHSALLIANCE.ORG 	WWW.CHSALLIANCE.ORG</a:t>
            </a:r>
          </a:p>
        </p:txBody>
      </p:sp>
      <p:pic>
        <p:nvPicPr>
          <p:cNvPr id="6" name="Picture 5"/>
          <p:cNvPicPr>
            <a:picLocks noChangeAspect="1"/>
          </p:cNvPicPr>
          <p:nvPr userDrawn="1"/>
        </p:nvPicPr>
        <p:blipFill>
          <a:blip r:embed="rId2"/>
          <a:stretch>
            <a:fillRect/>
          </a:stretch>
        </p:blipFill>
        <p:spPr>
          <a:xfrm>
            <a:off x="0" y="6088317"/>
            <a:ext cx="9144000" cy="31604"/>
          </a:xfrm>
          <a:prstGeom prst="rect">
            <a:avLst/>
          </a:prstGeom>
        </p:spPr>
      </p:pic>
      <p:pic>
        <p:nvPicPr>
          <p:cNvPr id="11" name="Picture 10" descr="CHS_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78988" y="346458"/>
            <a:ext cx="4088464" cy="1066317"/>
          </a:xfrm>
          <a:prstGeom prst="rect">
            <a:avLst/>
          </a:prstGeom>
        </p:spPr>
      </p:pic>
    </p:spTree>
    <p:extLst>
      <p:ext uri="{BB962C8B-B14F-4D97-AF65-F5344CB8AC3E}">
        <p14:creationId xmlns:p14="http://schemas.microsoft.com/office/powerpoint/2010/main" val="25144385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p:cSld name="1_title">
    <p:spTree>
      <p:nvGrpSpPr>
        <p:cNvPr id="1" name="Shape 28"/>
        <p:cNvGrpSpPr/>
        <p:nvPr/>
      </p:nvGrpSpPr>
      <p:grpSpPr>
        <a:xfrm>
          <a:off x="0" y="0"/>
          <a:ext cx="0" cy="0"/>
          <a:chOff x="0" y="0"/>
          <a:chExt cx="0" cy="0"/>
        </a:xfrm>
      </p:grpSpPr>
      <p:sp>
        <p:nvSpPr>
          <p:cNvPr id="29" name="Google Shape;29;p19"/>
          <p:cNvSpPr/>
          <p:nvPr/>
        </p:nvSpPr>
        <p:spPr>
          <a:xfrm>
            <a:off x="-328804" y="798283"/>
            <a:ext cx="663110" cy="663110"/>
          </a:xfrm>
          <a:prstGeom prst="ellipse">
            <a:avLst/>
          </a:prstGeom>
          <a:solidFill>
            <a:srgbClr val="EABC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Google Shape;30;p19"/>
          <p:cNvSpPr txBox="1">
            <a:spLocks noGrp="1"/>
          </p:cNvSpPr>
          <p:nvPr>
            <p:ph type="body" idx="1"/>
          </p:nvPr>
        </p:nvSpPr>
        <p:spPr>
          <a:xfrm>
            <a:off x="685800" y="2332038"/>
            <a:ext cx="7772400" cy="3605528"/>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rgbClr val="66686B"/>
              </a:buClr>
              <a:buSzPts val="2400"/>
              <a:buChar char="•"/>
              <a:defRPr sz="2400">
                <a:solidFill>
                  <a:srgbClr val="66686B"/>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1" name="Google Shape;31;p19"/>
          <p:cNvSpPr txBox="1">
            <a:spLocks noGrp="1"/>
          </p:cNvSpPr>
          <p:nvPr>
            <p:ph type="body" idx="2"/>
          </p:nvPr>
        </p:nvSpPr>
        <p:spPr>
          <a:xfrm>
            <a:off x="685800" y="753255"/>
            <a:ext cx="7772400" cy="705362"/>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0"/>
              </a:spcBef>
              <a:spcAft>
                <a:spcPts val="0"/>
              </a:spcAft>
              <a:buClr>
                <a:srgbClr val="66686B"/>
              </a:buClr>
              <a:buSzPts val="3600"/>
              <a:buFont typeface="Calibri"/>
              <a:buNone/>
              <a:defRPr sz="3600">
                <a:solidFill>
                  <a:srgbClr val="66686B"/>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2" name="Google Shape;32;p19"/>
          <p:cNvSpPr txBox="1">
            <a:spLocks noGrp="1"/>
          </p:cNvSpPr>
          <p:nvPr>
            <p:ph type="body" idx="3"/>
          </p:nvPr>
        </p:nvSpPr>
        <p:spPr>
          <a:xfrm>
            <a:off x="685800" y="1461393"/>
            <a:ext cx="7772400" cy="407403"/>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0"/>
              </a:spcBef>
              <a:spcAft>
                <a:spcPts val="0"/>
              </a:spcAft>
              <a:buClr>
                <a:srgbClr val="D60C46"/>
              </a:buClr>
              <a:buSzPts val="2000"/>
              <a:buFont typeface="Calibri"/>
              <a:buNone/>
              <a:defRPr sz="2000" i="1">
                <a:solidFill>
                  <a:srgbClr val="D60C46"/>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pic>
        <p:nvPicPr>
          <p:cNvPr id="33" name="Google Shape;33;p19" descr="CHS_LOGO.png"/>
          <p:cNvPicPr preferRelativeResize="0"/>
          <p:nvPr/>
        </p:nvPicPr>
        <p:blipFill rotWithShape="1">
          <a:blip r:embed="rId2">
            <a:alphaModFix/>
          </a:blip>
          <a:srcRect/>
          <a:stretch/>
        </p:blipFill>
        <p:spPr>
          <a:xfrm>
            <a:off x="6467994" y="223919"/>
            <a:ext cx="2116796" cy="552084"/>
          </a:xfrm>
          <a:prstGeom prst="rect">
            <a:avLst/>
          </a:prstGeom>
          <a:noFill/>
          <a:ln>
            <a:noFill/>
          </a:ln>
        </p:spPr>
      </p:pic>
      <p:sp>
        <p:nvSpPr>
          <p:cNvPr id="34" name="Google Shape;34;p1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36" name="Google Shape;36;p19"/>
          <p:cNvPicPr preferRelativeResize="0"/>
          <p:nvPr/>
        </p:nvPicPr>
        <p:blipFill rotWithShape="1">
          <a:blip r:embed="rId3">
            <a:alphaModFix/>
          </a:blip>
          <a:srcRect/>
          <a:stretch/>
        </p:blipFill>
        <p:spPr>
          <a:xfrm>
            <a:off x="2649600" y="6494400"/>
            <a:ext cx="3841200" cy="266400"/>
          </a:xfrm>
          <a:prstGeom prst="rect">
            <a:avLst/>
          </a:prstGeom>
          <a:noFill/>
          <a:ln>
            <a:noFill/>
          </a:ln>
        </p:spPr>
      </p:pic>
      <p:cxnSp>
        <p:nvCxnSpPr>
          <p:cNvPr id="37" name="Google Shape;37;p19"/>
          <p:cNvCxnSpPr/>
          <p:nvPr/>
        </p:nvCxnSpPr>
        <p:spPr>
          <a:xfrm>
            <a:off x="-18000" y="6336000"/>
            <a:ext cx="9180000" cy="0"/>
          </a:xfrm>
          <a:prstGeom prst="straightConnector1">
            <a:avLst/>
          </a:prstGeom>
          <a:noFill/>
          <a:ln w="15875" cap="rnd" cmpd="sng">
            <a:solidFill>
              <a:srgbClr val="90908F"/>
            </a:solidFill>
            <a:prstDash val="dot"/>
            <a:round/>
            <a:headEnd type="none" w="sm" len="sm"/>
            <a:tailEnd type="none" w="sm" len="sm"/>
          </a:ln>
        </p:spPr>
      </p:cxnSp>
    </p:spTree>
    <p:extLst>
      <p:ext uri="{BB962C8B-B14F-4D97-AF65-F5344CB8AC3E}">
        <p14:creationId xmlns:p14="http://schemas.microsoft.com/office/powerpoint/2010/main" val="1379791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7BCC7-FBD3-8C4D-92C0-21C4071988F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D25F8AB-B8F2-A64B-8F18-88FB6B43B06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20F24A8-DAE8-6B4E-915D-40D5DDFE513A}"/>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5" name="Footer Placeholder 4">
            <a:extLst>
              <a:ext uri="{FF2B5EF4-FFF2-40B4-BE49-F238E27FC236}">
                <a16:creationId xmlns:a16="http://schemas.microsoft.com/office/drawing/2014/main" id="{7EE41AAF-5055-5E40-94D1-CB65FAD30AF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12F6466-16C3-7C45-B347-2629970266E2}"/>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41278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23DF1-6F1C-AF49-8EDE-2CA59730B027}"/>
              </a:ext>
            </a:extLst>
          </p:cNvPr>
          <p:cNvSpPr>
            <a:spLocks noGrp="1"/>
          </p:cNvSpPr>
          <p:nvPr>
            <p:ph type="title"/>
          </p:nvPr>
        </p:nvSpPr>
        <p:spPr>
          <a:xfrm>
            <a:off x="623888" y="1709739"/>
            <a:ext cx="7886700" cy="2852737"/>
          </a:xfrm>
        </p:spPr>
        <p:txBody>
          <a:bodyPr anchor="b"/>
          <a:lstStyle>
            <a:lvl1pPr>
              <a:defRPr sz="45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5B3B7A3-1303-1E46-BCBB-228CBC94EEA3}"/>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D0EB769-DB3F-4943-A59E-019ECD7DD845}"/>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5" name="Footer Placeholder 4">
            <a:extLst>
              <a:ext uri="{FF2B5EF4-FFF2-40B4-BE49-F238E27FC236}">
                <a16:creationId xmlns:a16="http://schemas.microsoft.com/office/drawing/2014/main" id="{825142AC-3D88-234D-BC73-C09F37B8528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74560A1-53CC-E14A-BF45-9AE4142C03C6}"/>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12174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015B2-621B-8349-A188-9FDE8B215E3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7F2D4A9-33DE-434A-8BE4-C96D76DA8338}"/>
              </a:ext>
            </a:extLst>
          </p:cNvPr>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9589444-1886-6447-B73F-B31F67437C7A}"/>
              </a:ext>
            </a:extLst>
          </p:cNvPr>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10D3063-1B54-6843-A812-4F72CDFB4B04}"/>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6" name="Footer Placeholder 5">
            <a:extLst>
              <a:ext uri="{FF2B5EF4-FFF2-40B4-BE49-F238E27FC236}">
                <a16:creationId xmlns:a16="http://schemas.microsoft.com/office/drawing/2014/main" id="{68CF1278-E0AC-CB4F-AE23-5D9506D8EE0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2982342-A4C0-9541-B1F8-3BD223A6F174}"/>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57603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9618E-362A-294C-BBB5-DDD274E6F2D3}"/>
              </a:ext>
            </a:extLst>
          </p:cNvPr>
          <p:cNvSpPr>
            <a:spLocks noGrp="1"/>
          </p:cNvSpPr>
          <p:nvPr>
            <p:ph type="title"/>
          </p:nvPr>
        </p:nvSpPr>
        <p:spPr>
          <a:xfrm>
            <a:off x="629841" y="365126"/>
            <a:ext cx="78867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47EF243-99E4-B04F-BEF0-95A69BB3B2C7}"/>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id="{46ACC2C0-DFCD-0743-9A0B-C55B9014EE42}"/>
              </a:ext>
            </a:extLst>
          </p:cNvPr>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558CD97-7B95-7A4B-9899-A6DECFC050E5}"/>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id="{8BBD579B-D66D-DC48-A1D9-8FEDE0B79C17}"/>
              </a:ext>
            </a:extLst>
          </p:cNvPr>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8DE8C69-5A21-AB42-92DE-494BE931EEE2}"/>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8" name="Footer Placeholder 7">
            <a:extLst>
              <a:ext uri="{FF2B5EF4-FFF2-40B4-BE49-F238E27FC236}">
                <a16:creationId xmlns:a16="http://schemas.microsoft.com/office/drawing/2014/main" id="{05A7F51F-8753-034F-8ACA-2E6D31E940D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6EAA9251-BD56-7140-A4FE-3E33EBBFB403}"/>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61728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45BB2-BB83-1842-BEC4-3FBF08DC594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1B85AF3-DCEA-6648-9D57-D518BFC7E30B}"/>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4" name="Footer Placeholder 3">
            <a:extLst>
              <a:ext uri="{FF2B5EF4-FFF2-40B4-BE49-F238E27FC236}">
                <a16:creationId xmlns:a16="http://schemas.microsoft.com/office/drawing/2014/main" id="{36944C05-3D8E-814C-8554-2ABB3519717A}"/>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46FBB818-E1AD-F046-8A68-1F2A3A997C00}"/>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64860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0F9CCD-A058-2943-8482-FE66ECE2C400}"/>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3" name="Footer Placeholder 2">
            <a:extLst>
              <a:ext uri="{FF2B5EF4-FFF2-40B4-BE49-F238E27FC236}">
                <a16:creationId xmlns:a16="http://schemas.microsoft.com/office/drawing/2014/main" id="{D28D4EE0-40A4-114F-B84B-7343515A1BA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9EF3099-0BA1-B040-A001-6F6B64AD2B2D}"/>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01536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CFFB-1921-C24F-94D1-5071DB858115}"/>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6E7E211-CB6B-5842-B97F-722CCF2E36C7}"/>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0935AC6-09A6-9F4F-A3E5-453E1BBBE4A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9155F95A-EF93-364F-813B-B2DD6C98A7D0}"/>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6" name="Footer Placeholder 5">
            <a:extLst>
              <a:ext uri="{FF2B5EF4-FFF2-40B4-BE49-F238E27FC236}">
                <a16:creationId xmlns:a16="http://schemas.microsoft.com/office/drawing/2014/main" id="{00AC2D72-8BA7-F84A-8F4A-4972C082036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CF03591-3EF8-A247-96C5-A39DBA5B5C39}"/>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77403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7E270-A0B9-8D42-94E7-37F1B7DA8FBF}"/>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98A3C51-352A-CA48-BC5F-72015E2D58F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id="{21F89142-C3AB-6E47-90FD-75DB1A22E83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5650FDDB-DC1D-C64C-BC56-85647355A7F4}"/>
              </a:ext>
            </a:extLst>
          </p:cNvPr>
          <p:cNvSpPr>
            <a:spLocks noGrp="1"/>
          </p:cNvSpPr>
          <p:nvPr>
            <p:ph type="dt" sz="half" idx="10"/>
          </p:nvPr>
        </p:nvSpPr>
        <p:spPr/>
        <p:txBody>
          <a:bodyPr/>
          <a:lstStyle/>
          <a:p>
            <a:fld id="{48A87A34-81AB-432B-8DAE-1953F412C126}" type="datetimeFigureOut">
              <a:rPr lang="en-US" smtClean="0"/>
              <a:t>5/1/24</a:t>
            </a:fld>
            <a:endParaRPr lang="en-US" dirty="0"/>
          </a:p>
        </p:txBody>
      </p:sp>
      <p:sp>
        <p:nvSpPr>
          <p:cNvPr id="6" name="Footer Placeholder 5">
            <a:extLst>
              <a:ext uri="{FF2B5EF4-FFF2-40B4-BE49-F238E27FC236}">
                <a16:creationId xmlns:a16="http://schemas.microsoft.com/office/drawing/2014/main" id="{809AD68E-501A-234A-B98E-BE606C2F114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7950FE3-9B7F-024B-9243-8510153D868B}"/>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76230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FD50CE-DCB9-554C-947B-FB5F79ACD561}"/>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4363E8D-961C-FC48-A312-DD67386282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471E08A-297A-CF47-8EDD-7F8C88FDED69}"/>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8A87A34-81AB-432B-8DAE-1953F412C126}" type="datetimeFigureOut">
              <a:rPr lang="en-US" smtClean="0"/>
              <a:pPr/>
              <a:t>5/1/24</a:t>
            </a:fld>
            <a:endParaRPr lang="en-US" dirty="0"/>
          </a:p>
        </p:txBody>
      </p:sp>
      <p:sp>
        <p:nvSpPr>
          <p:cNvPr id="5" name="Footer Placeholder 4">
            <a:extLst>
              <a:ext uri="{FF2B5EF4-FFF2-40B4-BE49-F238E27FC236}">
                <a16:creationId xmlns:a16="http://schemas.microsoft.com/office/drawing/2014/main" id="{253B156D-CB7B-9D41-A3CD-CF1FB964E4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6A5A0F9-3C6A-BD47-ACE4-EF82315DE4E6}"/>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354997783"/>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1" r:id="rId16"/>
    <p:sldLayoutId id="2147483822"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hyperlink" Target="http://www.corehumanitarianstandard.org)/"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hemeOverride" Target="../theme/themeOverride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image" Target="../media/image25.png"/><Relationship Id="rId5" Type="http://schemas.openxmlformats.org/officeDocument/2006/relationships/diagramQuickStyle" Target="../diagrams/quickStyle1.xml"/><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diagramLayout" Target="../diagrams/layout1.xml"/><Relationship Id="rId9" Type="http://schemas.openxmlformats.org/officeDocument/2006/relationships/image" Target="../media/image23.png"/><Relationship Id="rId14" Type="http://schemas.openxmlformats.org/officeDocument/2006/relationships/image" Target="../media/image28.png"/></Relationships>
</file>

<file path=ppt/slides/_rels/slide5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image" Target="../media/image25.png"/><Relationship Id="rId5" Type="http://schemas.openxmlformats.org/officeDocument/2006/relationships/diagramQuickStyle" Target="../diagrams/quickStyle2.xml"/><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diagramLayout" Target="../diagrams/layout2.xml"/><Relationship Id="rId9" Type="http://schemas.openxmlformats.org/officeDocument/2006/relationships/image" Target="../media/image23.png"/><Relationship Id="rId14" Type="http://schemas.openxmlformats.org/officeDocument/2006/relationships/image" Target="../media/image2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1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88.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51.png"/><Relationship Id="rId18" Type="http://schemas.openxmlformats.org/officeDocument/2006/relationships/image" Target="../media/image56.sv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svg"/><Relationship Id="rId17" Type="http://schemas.openxmlformats.org/officeDocument/2006/relationships/image" Target="../media/image55.png"/><Relationship Id="rId2" Type="http://schemas.openxmlformats.org/officeDocument/2006/relationships/image" Target="../media/image40.png"/><Relationship Id="rId16" Type="http://schemas.openxmlformats.org/officeDocument/2006/relationships/image" Target="../media/image54.svg"/><Relationship Id="rId20" Type="http://schemas.openxmlformats.org/officeDocument/2006/relationships/image" Target="../media/image58.svg"/><Relationship Id="rId1" Type="http://schemas.openxmlformats.org/officeDocument/2006/relationships/slideLayout" Target="../slideLayouts/slideLayout14.xml"/><Relationship Id="rId6" Type="http://schemas.openxmlformats.org/officeDocument/2006/relationships/image" Target="../media/image44.sv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48.svg"/><Relationship Id="rId19" Type="http://schemas.openxmlformats.org/officeDocument/2006/relationships/image" Target="../media/image57.png"/><Relationship Id="rId4" Type="http://schemas.openxmlformats.org/officeDocument/2006/relationships/image" Target="../media/image42.svg"/><Relationship Id="rId9" Type="http://schemas.openxmlformats.org/officeDocument/2006/relationships/image" Target="../media/image47.png"/><Relationship Id="rId14" Type="http://schemas.openxmlformats.org/officeDocument/2006/relationships/image" Target="../media/image52.svg"/></Relationships>
</file>

<file path=ppt/slides/_rels/slide8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72727"/>
        </a:solidFill>
        <a:effectLst/>
      </p:bgPr>
    </p:bg>
    <p:spTree>
      <p:nvGrpSpPr>
        <p:cNvPr id="1" name=""/>
        <p:cNvGrpSpPr/>
        <p:nvPr/>
      </p:nvGrpSpPr>
      <p:grpSpPr>
        <a:xfrm>
          <a:off x="0" y="0"/>
          <a:ext cx="0" cy="0"/>
          <a:chOff x="0" y="0"/>
          <a:chExt cx="0" cy="0"/>
        </a:xfrm>
      </p:grpSpPr>
      <p:sp>
        <p:nvSpPr>
          <p:cNvPr id="3" name="TextBox 2"/>
          <p:cNvSpPr txBox="1"/>
          <p:nvPr/>
        </p:nvSpPr>
        <p:spPr>
          <a:xfrm>
            <a:off x="1515180" y="2072021"/>
            <a:ext cx="184666" cy="369332"/>
          </a:xfrm>
          <a:prstGeom prst="rect">
            <a:avLst/>
          </a:prstGeom>
          <a:noFill/>
        </p:spPr>
        <p:txBody>
          <a:bodyPr wrap="none" rtlCol="0">
            <a:spAutoFit/>
          </a:bodyPr>
          <a:lstStyle/>
          <a:p>
            <a:endParaRPr lang="en-US" dirty="0"/>
          </a:p>
        </p:txBody>
      </p:sp>
      <p:sp>
        <p:nvSpPr>
          <p:cNvPr id="6" name="TextBox 5"/>
          <p:cNvSpPr txBox="1"/>
          <p:nvPr/>
        </p:nvSpPr>
        <p:spPr>
          <a:xfrm>
            <a:off x="1336924" y="501295"/>
            <a:ext cx="184666" cy="369332"/>
          </a:xfrm>
          <a:prstGeom prst="rect">
            <a:avLst/>
          </a:prstGeom>
          <a:noFill/>
        </p:spPr>
        <p:txBody>
          <a:bodyPr wrap="none" rtlCol="0">
            <a:spAutoFit/>
          </a:bodyPr>
          <a:lstStyle/>
          <a:p>
            <a:endParaRPr lang="en-US" dirty="0"/>
          </a:p>
        </p:txBody>
      </p:sp>
      <p:sp>
        <p:nvSpPr>
          <p:cNvPr id="4" name="Text Placeholder 2"/>
          <p:cNvSpPr>
            <a:spLocks noGrp="1"/>
          </p:cNvSpPr>
          <p:nvPr>
            <p:ph idx="10"/>
          </p:nvPr>
        </p:nvSpPr>
        <p:spPr>
          <a:xfrm>
            <a:off x="685800" y="5481628"/>
            <a:ext cx="7772400" cy="705362"/>
          </a:xfrm>
          <a:prstGeom prst="rect">
            <a:avLst/>
          </a:prstGeom>
          <a:noFill/>
          <a:ln>
            <a:noFill/>
          </a:ln>
        </p:spPr>
        <p:txBody>
          <a:bodyPr vert="horz" lIns="91440" tIns="45720" rIns="91440" bIns="45720" rtlCol="0" anchor="t">
            <a:normAutofit fontScale="77500" lnSpcReduction="20000"/>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chemeClr val="bg1"/>
                </a:solidFill>
              </a:defRPr>
            </a:lvl1pPr>
          </a:lstStyle>
          <a:p>
            <a:pPr algn="ctr">
              <a:defRPr/>
            </a:pPr>
            <a:r>
              <a:rPr lang="en-GB" noProof="0" dirty="0">
                <a:solidFill>
                  <a:srgbClr val="777877"/>
                </a:solidFill>
                <a:cs typeface="Calibri"/>
              </a:rPr>
              <a:t>Introduction to the Core Humanitarian Standards</a:t>
            </a:r>
          </a:p>
        </p:txBody>
      </p:sp>
      <p:sp>
        <p:nvSpPr>
          <p:cNvPr id="2" name="Content Placeholder 1"/>
          <p:cNvSpPr>
            <a:spLocks noGrp="1"/>
          </p:cNvSpPr>
          <p:nvPr>
            <p:ph idx="11"/>
          </p:nvPr>
        </p:nvSpPr>
        <p:spPr/>
        <p:txBody>
          <a:bodyPr vert="horz" lIns="91440" tIns="45720" rIns="91440" bIns="45720" rtlCol="0" anchor="t">
            <a:normAutofit/>
          </a:bodyPr>
          <a:lstStyle/>
          <a:p>
            <a:r>
              <a:rPr lang="en-GB" noProof="0" dirty="0">
                <a:cs typeface="Calibri"/>
              </a:rPr>
              <a:t>PLACE, DATE</a:t>
            </a:r>
          </a:p>
        </p:txBody>
      </p:sp>
    </p:spTree>
    <p:extLst>
      <p:ext uri="{BB962C8B-B14F-4D97-AF65-F5344CB8AC3E}">
        <p14:creationId xmlns:p14="http://schemas.microsoft.com/office/powerpoint/2010/main" val="2771454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A5E74-BEE5-23B4-7812-51EB0EC99472}"/>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D2F9C3B4-7E24-D9D4-3D7B-40825D81F8C2}"/>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ea typeface="+mn-lt"/>
                <a:cs typeface="+mn-lt"/>
              </a:rPr>
              <a:t>In the 2024 edition:</a:t>
            </a:r>
            <a:endParaRPr lang="en-GB" noProof="0" dirty="0">
              <a:ea typeface="+mn-lt"/>
              <a:cs typeface="+mn-lt"/>
            </a:endParaRPr>
          </a:p>
          <a:p>
            <a:pPr>
              <a:defRPr/>
            </a:pPr>
            <a:endParaRPr lang="en-GB" noProof="0" dirty="0">
              <a:solidFill>
                <a:srgbClr val="00B050"/>
              </a:solidFill>
              <a:cs typeface="Calibri"/>
            </a:endParaRPr>
          </a:p>
        </p:txBody>
      </p:sp>
      <p:sp>
        <p:nvSpPr>
          <p:cNvPr id="7" name="Text Placeholder 2">
            <a:extLst>
              <a:ext uri="{FF2B5EF4-FFF2-40B4-BE49-F238E27FC236}">
                <a16:creationId xmlns:a16="http://schemas.microsoft.com/office/drawing/2014/main" id="{1CAA0364-7C63-F4E9-8FEB-5B49CFD9F33E}"/>
              </a:ext>
            </a:extLst>
          </p:cNvPr>
          <p:cNvSpPr>
            <a:spLocks noGrp="1"/>
          </p:cNvSpPr>
          <p:nvPr>
            <p:ph idx="1"/>
          </p:nvPr>
        </p:nvSpPr>
        <p:spPr>
          <a:xfrm>
            <a:off x="685800" y="2251971"/>
            <a:ext cx="7594600" cy="3852773"/>
          </a:xfrm>
          <a:prstGeom prst="rect">
            <a:avLst/>
          </a:prstGeom>
          <a:noFill/>
          <a:ln>
            <a:noFill/>
          </a:ln>
        </p:spPr>
        <p:txBody>
          <a:bodyPr vert="horz" lIns="91440" tIns="45720" rIns="91440" bIns="45720" rtlCol="0">
            <a:normAutofit fontScale="92500" lnSpcReduction="20000"/>
          </a:bodyPr>
          <a:lstStyle>
            <a:lvl1pPr algn="l">
              <a:defRPr sz="2400">
                <a:solidFill>
                  <a:srgbClr val="66686B"/>
                </a:solidFill>
              </a:defRPr>
            </a:lvl1pPr>
          </a:lstStyle>
          <a:p>
            <a:pPr marL="0" indent="0">
              <a:buNone/>
            </a:pPr>
            <a:r>
              <a:rPr lang="en-GB" altLang="fr-FR" sz="2800" dirty="0">
                <a:ea typeface="ＭＳ Ｐゴシック" pitchFamily="34" charset="-128"/>
              </a:rPr>
              <a:t>”commitments” only – no more ”quality criteria”</a:t>
            </a:r>
          </a:p>
          <a:p>
            <a:pPr marL="0" indent="0">
              <a:buNone/>
            </a:pPr>
            <a:endParaRPr lang="en-GB" altLang="fr-FR" sz="2800" dirty="0">
              <a:ea typeface="ＭＳ Ｐゴシック" pitchFamily="34" charset="-128"/>
            </a:endParaRPr>
          </a:p>
          <a:p>
            <a:pPr marL="0" indent="0">
              <a:buNone/>
            </a:pPr>
            <a:r>
              <a:rPr lang="en-GB" sz="2800" noProof="0" dirty="0">
                <a:ea typeface="ＭＳ Ｐゴシック" pitchFamily="34" charset="-128"/>
              </a:rPr>
              <a:t>“requirements” only – no ”key actions” and “organisational responsibilities”</a:t>
            </a:r>
            <a:endParaRPr lang="en-GB" sz="2800" noProof="0" dirty="0"/>
          </a:p>
          <a:p>
            <a:pPr marL="0" lvl="0" indent="0">
              <a:buNone/>
            </a:pPr>
            <a:endParaRPr lang="en-GB" noProof="0" dirty="0"/>
          </a:p>
          <a:p>
            <a:pPr marL="0" lvl="0" indent="0">
              <a:buNone/>
            </a:pPr>
            <a:r>
              <a:rPr lang="en-GB" sz="2800" dirty="0"/>
              <a:t>Each commitment includes at least one requirement that specifies the need for a “coherent organisational approach”</a:t>
            </a:r>
          </a:p>
          <a:p>
            <a:pPr marL="0" lvl="0" indent="0">
              <a:buNone/>
            </a:pPr>
            <a:endParaRPr lang="en-GB" sz="2800" noProof="0" dirty="0"/>
          </a:p>
          <a:p>
            <a:pPr marL="0" lvl="0" indent="0">
              <a:buNone/>
            </a:pPr>
            <a:r>
              <a:rPr lang="en-GB" sz="2800" noProof="0" dirty="0"/>
              <a:t>Commitments are, as much as possible, written in plain language (no need for a separate plain language CHS)</a:t>
            </a:r>
          </a:p>
          <a:p>
            <a:pPr marL="0" lvl="0" indent="0">
              <a:buNone/>
            </a:pPr>
            <a:endParaRPr lang="en-GB" noProof="0" dirty="0"/>
          </a:p>
        </p:txBody>
      </p:sp>
      <p:sp>
        <p:nvSpPr>
          <p:cNvPr id="4" name="Content Placeholder 3">
            <a:extLst>
              <a:ext uri="{FF2B5EF4-FFF2-40B4-BE49-F238E27FC236}">
                <a16:creationId xmlns:a16="http://schemas.microsoft.com/office/drawing/2014/main" id="{C046405D-87F9-64BD-2EC7-D7A916E67DEE}"/>
              </a:ext>
            </a:extLst>
          </p:cNvPr>
          <p:cNvSpPr>
            <a:spLocks noGrp="1"/>
          </p:cNvSpPr>
          <p:nvPr>
            <p:ph idx="11"/>
          </p:nvPr>
        </p:nvSpPr>
        <p:spPr/>
        <p:txBody>
          <a:bodyPr/>
          <a:lstStyle/>
          <a:p>
            <a:r>
              <a:rPr lang="en-CH" dirty="0"/>
              <a:t>To simplify the CHS!</a:t>
            </a:r>
          </a:p>
        </p:txBody>
      </p:sp>
    </p:spTree>
    <p:extLst>
      <p:ext uri="{BB962C8B-B14F-4D97-AF65-F5344CB8AC3E}">
        <p14:creationId xmlns:p14="http://schemas.microsoft.com/office/powerpoint/2010/main" val="1991476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F3A86-6B42-0C71-8589-FAE856A8C952}"/>
            </a:ext>
          </a:extLst>
        </p:cNvPr>
        <p:cNvGrpSpPr/>
        <p:nvPr/>
      </p:nvGrpSpPr>
      <p:grpSpPr>
        <a:xfrm>
          <a:off x="0" y="0"/>
          <a:ext cx="0" cy="0"/>
          <a:chOff x="0" y="0"/>
          <a:chExt cx="0" cy="0"/>
        </a:xfrm>
      </p:grpSpPr>
      <p:pic>
        <p:nvPicPr>
          <p:cNvPr id="5" name="Picture 4" descr="A diagram of a problem&#10;&#10;Description automatically generated">
            <a:extLst>
              <a:ext uri="{FF2B5EF4-FFF2-40B4-BE49-F238E27FC236}">
                <a16:creationId xmlns:a16="http://schemas.microsoft.com/office/drawing/2014/main" id="{7922AB10-8ED5-FA5D-7134-CD0A34241A80}"/>
              </a:ext>
            </a:extLst>
          </p:cNvPr>
          <p:cNvPicPr>
            <a:picLocks noChangeAspect="1"/>
          </p:cNvPicPr>
          <p:nvPr/>
        </p:nvPicPr>
        <p:blipFill>
          <a:blip r:embed="rId3"/>
          <a:stretch>
            <a:fillRect/>
          </a:stretch>
        </p:blipFill>
        <p:spPr>
          <a:xfrm>
            <a:off x="2369127" y="756468"/>
            <a:ext cx="6130636" cy="5686387"/>
          </a:xfrm>
          <a:prstGeom prst="rect">
            <a:avLst/>
          </a:prstGeom>
        </p:spPr>
      </p:pic>
      <p:sp>
        <p:nvSpPr>
          <p:cNvPr id="8" name="Text Placeholder 2">
            <a:extLst>
              <a:ext uri="{FF2B5EF4-FFF2-40B4-BE49-F238E27FC236}">
                <a16:creationId xmlns:a16="http://schemas.microsoft.com/office/drawing/2014/main" id="{10326B2D-45A3-6AFB-A716-F87D3B194106}"/>
              </a:ext>
            </a:extLst>
          </p:cNvPr>
          <p:cNvSpPr>
            <a:spLocks noGrp="1"/>
          </p:cNvSpPr>
          <p:nvPr>
            <p:ph idx="10"/>
          </p:nvPr>
        </p:nvSpPr>
        <p:spPr>
          <a:xfrm>
            <a:off x="644237" y="415144"/>
            <a:ext cx="2376054" cy="1815437"/>
          </a:xfrm>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The 2024 CHS flower diagram</a:t>
            </a:r>
          </a:p>
          <a:p>
            <a:pPr>
              <a:defRPr/>
            </a:pPr>
            <a:endParaRPr lang="en-GB" noProof="0" dirty="0">
              <a:solidFill>
                <a:srgbClr val="00B050"/>
              </a:solidFill>
              <a:cs typeface="Calibri"/>
            </a:endParaRPr>
          </a:p>
        </p:txBody>
      </p:sp>
    </p:spTree>
    <p:extLst>
      <p:ext uri="{BB962C8B-B14F-4D97-AF65-F5344CB8AC3E}">
        <p14:creationId xmlns:p14="http://schemas.microsoft.com/office/powerpoint/2010/main" val="709180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A22BC-5107-A938-F465-553B718E03D5}"/>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386E846B-14FE-0EC3-6E10-B9DE50514301}"/>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Changes in the commitments</a:t>
            </a:r>
          </a:p>
          <a:p>
            <a:pPr>
              <a:defRPr/>
            </a:pPr>
            <a:endParaRPr lang="en-GB" noProof="0" dirty="0">
              <a:solidFill>
                <a:srgbClr val="00B050"/>
              </a:solidFill>
              <a:cs typeface="Calibri"/>
            </a:endParaRPr>
          </a:p>
        </p:txBody>
      </p:sp>
      <p:sp>
        <p:nvSpPr>
          <p:cNvPr id="5" name="TextBox 4">
            <a:extLst>
              <a:ext uri="{FF2B5EF4-FFF2-40B4-BE49-F238E27FC236}">
                <a16:creationId xmlns:a16="http://schemas.microsoft.com/office/drawing/2014/main" id="{D9F8C5A2-F315-6189-053E-5EB8A644C051}"/>
              </a:ext>
            </a:extLst>
          </p:cNvPr>
          <p:cNvSpPr txBox="1"/>
          <p:nvPr/>
        </p:nvSpPr>
        <p:spPr>
          <a:xfrm>
            <a:off x="515906" y="2367237"/>
            <a:ext cx="2784763" cy="646331"/>
          </a:xfrm>
          <a:prstGeom prst="rect">
            <a:avLst/>
          </a:prstGeom>
          <a:solidFill>
            <a:srgbClr val="36AC8E">
              <a:alpha val="9542"/>
            </a:srgbClr>
          </a:solidFill>
          <a:ln w="22225">
            <a:solidFill>
              <a:srgbClr val="36AC8E"/>
            </a:solidFill>
          </a:ln>
        </p:spPr>
        <p:txBody>
          <a:bodyPr wrap="square" rtlCol="0">
            <a:spAutoFit/>
          </a:bodyPr>
          <a:lstStyle/>
          <a:p>
            <a:r>
              <a:rPr lang="en-CH" dirty="0"/>
              <a:t>1 –Appropriatednesss &amp; Relevance </a:t>
            </a:r>
          </a:p>
        </p:txBody>
      </p:sp>
      <p:sp>
        <p:nvSpPr>
          <p:cNvPr id="6" name="TextBox 5">
            <a:extLst>
              <a:ext uri="{FF2B5EF4-FFF2-40B4-BE49-F238E27FC236}">
                <a16:creationId xmlns:a16="http://schemas.microsoft.com/office/drawing/2014/main" id="{C2922A27-F723-DD85-AC70-04A9CF2342CD}"/>
              </a:ext>
            </a:extLst>
          </p:cNvPr>
          <p:cNvSpPr txBox="1"/>
          <p:nvPr/>
        </p:nvSpPr>
        <p:spPr>
          <a:xfrm>
            <a:off x="515906" y="3286769"/>
            <a:ext cx="2784763" cy="646331"/>
          </a:xfrm>
          <a:prstGeom prst="rect">
            <a:avLst/>
          </a:prstGeom>
          <a:solidFill>
            <a:srgbClr val="36AC8E">
              <a:alpha val="10000"/>
            </a:srgbClr>
          </a:solidFill>
          <a:ln w="22225">
            <a:solidFill>
              <a:srgbClr val="36AC8E"/>
            </a:solidFill>
          </a:ln>
        </p:spPr>
        <p:txBody>
          <a:bodyPr wrap="square" rtlCol="0">
            <a:spAutoFit/>
          </a:bodyPr>
          <a:lstStyle/>
          <a:p>
            <a:r>
              <a:rPr lang="en-CH" dirty="0"/>
              <a:t>2 –Timeliness &amp; Effectiveness</a:t>
            </a:r>
          </a:p>
        </p:txBody>
      </p:sp>
      <p:sp>
        <p:nvSpPr>
          <p:cNvPr id="9" name="TextBox 8">
            <a:extLst>
              <a:ext uri="{FF2B5EF4-FFF2-40B4-BE49-F238E27FC236}">
                <a16:creationId xmlns:a16="http://schemas.microsoft.com/office/drawing/2014/main" id="{2897443F-81CD-42AC-8AC4-8DF1EE22F1A5}"/>
              </a:ext>
            </a:extLst>
          </p:cNvPr>
          <p:cNvSpPr txBox="1"/>
          <p:nvPr/>
        </p:nvSpPr>
        <p:spPr>
          <a:xfrm>
            <a:off x="515906" y="4206301"/>
            <a:ext cx="2784763" cy="646331"/>
          </a:xfrm>
          <a:prstGeom prst="rect">
            <a:avLst/>
          </a:prstGeom>
          <a:solidFill>
            <a:srgbClr val="36AC8E">
              <a:alpha val="10000"/>
            </a:srgbClr>
          </a:solidFill>
          <a:ln w="22225">
            <a:solidFill>
              <a:srgbClr val="36AC8E"/>
            </a:solidFill>
          </a:ln>
        </p:spPr>
        <p:txBody>
          <a:bodyPr wrap="square" rtlCol="0">
            <a:spAutoFit/>
          </a:bodyPr>
          <a:lstStyle/>
          <a:p>
            <a:r>
              <a:rPr lang="en-CH" dirty="0"/>
              <a:t>3 – Resilience &amp; Do No Harm</a:t>
            </a:r>
          </a:p>
        </p:txBody>
      </p:sp>
      <p:sp>
        <p:nvSpPr>
          <p:cNvPr id="10" name="TextBox 9">
            <a:extLst>
              <a:ext uri="{FF2B5EF4-FFF2-40B4-BE49-F238E27FC236}">
                <a16:creationId xmlns:a16="http://schemas.microsoft.com/office/drawing/2014/main" id="{B048E7E7-D75A-DE5D-36CE-808ECC13E5D7}"/>
              </a:ext>
            </a:extLst>
          </p:cNvPr>
          <p:cNvSpPr txBox="1"/>
          <p:nvPr/>
        </p:nvSpPr>
        <p:spPr>
          <a:xfrm>
            <a:off x="515906" y="5125833"/>
            <a:ext cx="2784763" cy="646331"/>
          </a:xfrm>
          <a:prstGeom prst="rect">
            <a:avLst/>
          </a:prstGeom>
          <a:solidFill>
            <a:srgbClr val="36AC8E">
              <a:alpha val="10000"/>
            </a:srgbClr>
          </a:solidFill>
          <a:ln w="22225">
            <a:solidFill>
              <a:srgbClr val="36AC8E"/>
            </a:solidFill>
          </a:ln>
        </p:spPr>
        <p:txBody>
          <a:bodyPr wrap="square" rtlCol="0">
            <a:spAutoFit/>
          </a:bodyPr>
          <a:lstStyle/>
          <a:p>
            <a:r>
              <a:rPr lang="en-CH" dirty="0"/>
              <a:t>4 – Information sharing, participation &amp; Feed-back</a:t>
            </a:r>
          </a:p>
        </p:txBody>
      </p:sp>
      <p:sp>
        <p:nvSpPr>
          <p:cNvPr id="11" name="TextBox 10">
            <a:extLst>
              <a:ext uri="{FF2B5EF4-FFF2-40B4-BE49-F238E27FC236}">
                <a16:creationId xmlns:a16="http://schemas.microsoft.com/office/drawing/2014/main" id="{F729D656-315D-85BE-C788-44C16FA916DF}"/>
              </a:ext>
            </a:extLst>
          </p:cNvPr>
          <p:cNvSpPr txBox="1"/>
          <p:nvPr/>
        </p:nvSpPr>
        <p:spPr>
          <a:xfrm>
            <a:off x="5475831" y="2351841"/>
            <a:ext cx="3117273" cy="646331"/>
          </a:xfrm>
          <a:prstGeom prst="rect">
            <a:avLst/>
          </a:prstGeom>
          <a:solidFill>
            <a:srgbClr val="0C079F">
              <a:alpha val="9646"/>
            </a:srgbClr>
          </a:solidFill>
          <a:ln w="22225">
            <a:solidFill>
              <a:srgbClr val="0C079F"/>
            </a:solidFill>
          </a:ln>
        </p:spPr>
        <p:txBody>
          <a:bodyPr wrap="square" rtlCol="0">
            <a:spAutoFit/>
          </a:bodyPr>
          <a:lstStyle/>
          <a:p>
            <a:r>
              <a:rPr lang="en-CH" dirty="0"/>
              <a:t>1 – Participation &amp; inclusion</a:t>
            </a:r>
          </a:p>
          <a:p>
            <a:endParaRPr lang="en-CH" dirty="0"/>
          </a:p>
        </p:txBody>
      </p:sp>
      <p:sp>
        <p:nvSpPr>
          <p:cNvPr id="12" name="TextBox 11">
            <a:extLst>
              <a:ext uri="{FF2B5EF4-FFF2-40B4-BE49-F238E27FC236}">
                <a16:creationId xmlns:a16="http://schemas.microsoft.com/office/drawing/2014/main" id="{388D158C-6275-7DA2-73C3-27A46DFEF79C}"/>
              </a:ext>
            </a:extLst>
          </p:cNvPr>
          <p:cNvSpPr txBox="1"/>
          <p:nvPr/>
        </p:nvSpPr>
        <p:spPr>
          <a:xfrm>
            <a:off x="5475831" y="3286769"/>
            <a:ext cx="3117273" cy="646331"/>
          </a:xfrm>
          <a:prstGeom prst="rect">
            <a:avLst/>
          </a:prstGeom>
          <a:solidFill>
            <a:srgbClr val="0C079F">
              <a:alpha val="10000"/>
            </a:srgbClr>
          </a:solidFill>
          <a:ln w="22225">
            <a:solidFill>
              <a:srgbClr val="0C079F"/>
            </a:solidFill>
          </a:ln>
        </p:spPr>
        <p:txBody>
          <a:bodyPr wrap="square" rtlCol="0">
            <a:spAutoFit/>
          </a:bodyPr>
          <a:lstStyle/>
          <a:p>
            <a:r>
              <a:rPr lang="en-CH" dirty="0"/>
              <a:t>2 – Timeliness, effectiness &amp; in accordance with specific needs</a:t>
            </a:r>
          </a:p>
        </p:txBody>
      </p:sp>
      <p:sp>
        <p:nvSpPr>
          <p:cNvPr id="13" name="TextBox 12">
            <a:extLst>
              <a:ext uri="{FF2B5EF4-FFF2-40B4-BE49-F238E27FC236}">
                <a16:creationId xmlns:a16="http://schemas.microsoft.com/office/drawing/2014/main" id="{886A49E1-2E62-3FEE-AEDD-FA69E00A6C69}"/>
              </a:ext>
            </a:extLst>
          </p:cNvPr>
          <p:cNvSpPr txBox="1"/>
          <p:nvPr/>
        </p:nvSpPr>
        <p:spPr>
          <a:xfrm>
            <a:off x="5475831" y="4206301"/>
            <a:ext cx="3117273" cy="646331"/>
          </a:xfrm>
          <a:prstGeom prst="rect">
            <a:avLst/>
          </a:prstGeom>
          <a:solidFill>
            <a:srgbClr val="0C079F">
              <a:alpha val="10000"/>
            </a:srgbClr>
          </a:solidFill>
          <a:ln w="22225">
            <a:solidFill>
              <a:srgbClr val="0C079F"/>
            </a:solidFill>
          </a:ln>
        </p:spPr>
        <p:txBody>
          <a:bodyPr wrap="square" rtlCol="0">
            <a:spAutoFit/>
          </a:bodyPr>
          <a:lstStyle/>
          <a:p>
            <a:r>
              <a:rPr lang="en-CH" dirty="0"/>
              <a:t>3 – Preparedness, resilience &amp; local leadership</a:t>
            </a:r>
          </a:p>
        </p:txBody>
      </p:sp>
      <p:sp>
        <p:nvSpPr>
          <p:cNvPr id="14" name="TextBox 13">
            <a:extLst>
              <a:ext uri="{FF2B5EF4-FFF2-40B4-BE49-F238E27FC236}">
                <a16:creationId xmlns:a16="http://schemas.microsoft.com/office/drawing/2014/main" id="{5EF9EAAF-3CCE-5851-FE2E-BAC9DDF5BD42}"/>
              </a:ext>
            </a:extLst>
          </p:cNvPr>
          <p:cNvSpPr txBox="1"/>
          <p:nvPr/>
        </p:nvSpPr>
        <p:spPr>
          <a:xfrm>
            <a:off x="5475831" y="5125833"/>
            <a:ext cx="3117273" cy="646331"/>
          </a:xfrm>
          <a:prstGeom prst="rect">
            <a:avLst/>
          </a:prstGeom>
          <a:solidFill>
            <a:srgbClr val="0C079F">
              <a:alpha val="10000"/>
            </a:srgbClr>
          </a:solidFill>
          <a:ln w="22225">
            <a:solidFill>
              <a:srgbClr val="0C079F"/>
            </a:solidFill>
          </a:ln>
        </p:spPr>
        <p:txBody>
          <a:bodyPr wrap="square" rtlCol="0">
            <a:spAutoFit/>
          </a:bodyPr>
          <a:lstStyle/>
          <a:p>
            <a:r>
              <a:rPr lang="en-CH" dirty="0"/>
              <a:t>4 – Do No Harm – people &amp; the environment</a:t>
            </a:r>
          </a:p>
        </p:txBody>
      </p:sp>
      <p:cxnSp>
        <p:nvCxnSpPr>
          <p:cNvPr id="17" name="Curved Connector 16">
            <a:extLst>
              <a:ext uri="{FF2B5EF4-FFF2-40B4-BE49-F238E27FC236}">
                <a16:creationId xmlns:a16="http://schemas.microsoft.com/office/drawing/2014/main" id="{208956ED-5AFF-1F04-BCE4-8263C79F0138}"/>
              </a:ext>
            </a:extLst>
          </p:cNvPr>
          <p:cNvCxnSpPr>
            <a:stCxn id="6" idx="3"/>
            <a:endCxn id="12" idx="1"/>
          </p:cNvCxnSpPr>
          <p:nvPr/>
        </p:nvCxnSpPr>
        <p:spPr>
          <a:xfrm>
            <a:off x="3300669" y="3609935"/>
            <a:ext cx="2175162" cy="12700"/>
          </a:xfrm>
          <a:prstGeom prst="curvedConnector3">
            <a:avLst/>
          </a:prstGeom>
          <a:ln w="19050">
            <a:tailEnd type="triangle" w="lg" len="lg"/>
          </a:ln>
        </p:spPr>
        <p:style>
          <a:lnRef idx="1">
            <a:schemeClr val="accent1"/>
          </a:lnRef>
          <a:fillRef idx="0">
            <a:schemeClr val="accent1"/>
          </a:fillRef>
          <a:effectRef idx="0">
            <a:schemeClr val="accent1"/>
          </a:effectRef>
          <a:fontRef idx="minor">
            <a:schemeClr val="tx1"/>
          </a:fontRef>
        </p:style>
      </p:cxnSp>
      <p:cxnSp>
        <p:nvCxnSpPr>
          <p:cNvPr id="19" name="Curved Connector 18">
            <a:extLst>
              <a:ext uri="{FF2B5EF4-FFF2-40B4-BE49-F238E27FC236}">
                <a16:creationId xmlns:a16="http://schemas.microsoft.com/office/drawing/2014/main" id="{C53B43C3-9EEB-A51F-709E-9AF4896B0B15}"/>
              </a:ext>
            </a:extLst>
          </p:cNvPr>
          <p:cNvCxnSpPr>
            <a:stCxn id="5" idx="3"/>
            <a:endCxn id="12" idx="1"/>
          </p:cNvCxnSpPr>
          <p:nvPr/>
        </p:nvCxnSpPr>
        <p:spPr>
          <a:xfrm>
            <a:off x="3300669" y="2690403"/>
            <a:ext cx="2175162" cy="919532"/>
          </a:xfrm>
          <a:prstGeom prst="curvedConnector3">
            <a:avLst>
              <a:gd name="adj1" fmla="val 71019"/>
            </a:avLst>
          </a:prstGeom>
          <a:ln w="19050">
            <a:tailEnd type="triangle" w="lg" len="lg"/>
          </a:ln>
        </p:spPr>
        <p:style>
          <a:lnRef idx="1">
            <a:schemeClr val="accent1"/>
          </a:lnRef>
          <a:fillRef idx="0">
            <a:schemeClr val="accent1"/>
          </a:fillRef>
          <a:effectRef idx="0">
            <a:schemeClr val="accent1"/>
          </a:effectRef>
          <a:fontRef idx="minor">
            <a:schemeClr val="tx1"/>
          </a:fontRef>
        </p:style>
      </p:cxnSp>
      <p:cxnSp>
        <p:nvCxnSpPr>
          <p:cNvPr id="25" name="Curved Connector 24">
            <a:extLst>
              <a:ext uri="{FF2B5EF4-FFF2-40B4-BE49-F238E27FC236}">
                <a16:creationId xmlns:a16="http://schemas.microsoft.com/office/drawing/2014/main" id="{7A4BF689-09C6-BF41-2AF5-83FBEA1F19D1}"/>
              </a:ext>
            </a:extLst>
          </p:cNvPr>
          <p:cNvCxnSpPr>
            <a:stCxn id="9" idx="3"/>
            <a:endCxn id="13" idx="1"/>
          </p:cNvCxnSpPr>
          <p:nvPr/>
        </p:nvCxnSpPr>
        <p:spPr>
          <a:xfrm>
            <a:off x="3300669" y="4529467"/>
            <a:ext cx="2175162" cy="12700"/>
          </a:xfrm>
          <a:prstGeom prst="curvedConnector3">
            <a:avLst/>
          </a:prstGeom>
          <a:ln w="19050">
            <a:tailEnd type="triangle" w="lg" len="lg"/>
          </a:ln>
        </p:spPr>
        <p:style>
          <a:lnRef idx="1">
            <a:schemeClr val="accent2"/>
          </a:lnRef>
          <a:fillRef idx="0">
            <a:schemeClr val="accent2"/>
          </a:fillRef>
          <a:effectRef idx="0">
            <a:schemeClr val="accent2"/>
          </a:effectRef>
          <a:fontRef idx="minor">
            <a:schemeClr val="tx1"/>
          </a:fontRef>
        </p:style>
      </p:cxnSp>
      <p:cxnSp>
        <p:nvCxnSpPr>
          <p:cNvPr id="27" name="Curved Connector 26">
            <a:extLst>
              <a:ext uri="{FF2B5EF4-FFF2-40B4-BE49-F238E27FC236}">
                <a16:creationId xmlns:a16="http://schemas.microsoft.com/office/drawing/2014/main" id="{3E0ABF85-32F1-6692-A55D-9CD337C7580A}"/>
              </a:ext>
            </a:extLst>
          </p:cNvPr>
          <p:cNvCxnSpPr>
            <a:stCxn id="9" idx="3"/>
            <a:endCxn id="14" idx="1"/>
          </p:cNvCxnSpPr>
          <p:nvPr/>
        </p:nvCxnSpPr>
        <p:spPr>
          <a:xfrm>
            <a:off x="3300669" y="4529467"/>
            <a:ext cx="2175162" cy="919532"/>
          </a:xfrm>
          <a:prstGeom prst="curvedConnector3">
            <a:avLst/>
          </a:prstGeom>
          <a:ln w="19050">
            <a:tailEnd type="triangle" w="lg" len="lg"/>
          </a:ln>
        </p:spPr>
        <p:style>
          <a:lnRef idx="1">
            <a:schemeClr val="accent2"/>
          </a:lnRef>
          <a:fillRef idx="0">
            <a:schemeClr val="accent2"/>
          </a:fillRef>
          <a:effectRef idx="0">
            <a:schemeClr val="accent2"/>
          </a:effectRef>
          <a:fontRef idx="minor">
            <a:schemeClr val="tx1"/>
          </a:fontRef>
        </p:style>
      </p:cxnSp>
      <p:cxnSp>
        <p:nvCxnSpPr>
          <p:cNvPr id="29" name="Curved Connector 28">
            <a:extLst>
              <a:ext uri="{FF2B5EF4-FFF2-40B4-BE49-F238E27FC236}">
                <a16:creationId xmlns:a16="http://schemas.microsoft.com/office/drawing/2014/main" id="{4D00A5F6-E3FB-C496-304C-01D7BFB7770E}"/>
              </a:ext>
            </a:extLst>
          </p:cNvPr>
          <p:cNvCxnSpPr>
            <a:stCxn id="10" idx="3"/>
            <a:endCxn id="11" idx="1"/>
          </p:cNvCxnSpPr>
          <p:nvPr/>
        </p:nvCxnSpPr>
        <p:spPr>
          <a:xfrm flipV="1">
            <a:off x="3300669" y="2675007"/>
            <a:ext cx="2175162" cy="2773992"/>
          </a:xfrm>
          <a:prstGeom prst="curvedConnector3">
            <a:avLst/>
          </a:prstGeom>
          <a:ln w="9525">
            <a:tailEnd type="triangle" w="lg" len="lg"/>
          </a:ln>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076956E2-64D8-58A9-53BA-2EC7875555C8}"/>
              </a:ext>
            </a:extLst>
          </p:cNvPr>
          <p:cNvSpPr txBox="1"/>
          <p:nvPr/>
        </p:nvSpPr>
        <p:spPr>
          <a:xfrm>
            <a:off x="1379350" y="1731818"/>
            <a:ext cx="790413" cy="400110"/>
          </a:xfrm>
          <a:prstGeom prst="rect">
            <a:avLst/>
          </a:prstGeom>
          <a:solidFill>
            <a:srgbClr val="36AC8E"/>
          </a:solidFill>
        </p:spPr>
        <p:txBody>
          <a:bodyPr wrap="square" rtlCol="0">
            <a:spAutoFit/>
          </a:bodyPr>
          <a:lstStyle/>
          <a:p>
            <a:pPr algn="ctr"/>
            <a:r>
              <a:rPr lang="en-CH" sz="2000" dirty="0">
                <a:solidFill>
                  <a:schemeClr val="bg1"/>
                </a:solidFill>
              </a:rPr>
              <a:t>2014</a:t>
            </a:r>
          </a:p>
        </p:txBody>
      </p:sp>
      <p:sp>
        <p:nvSpPr>
          <p:cNvPr id="31" name="TextBox 30">
            <a:extLst>
              <a:ext uri="{FF2B5EF4-FFF2-40B4-BE49-F238E27FC236}">
                <a16:creationId xmlns:a16="http://schemas.microsoft.com/office/drawing/2014/main" id="{4672A88A-3822-46E5-A1A2-161D65977797}"/>
              </a:ext>
            </a:extLst>
          </p:cNvPr>
          <p:cNvSpPr txBox="1"/>
          <p:nvPr/>
        </p:nvSpPr>
        <p:spPr>
          <a:xfrm>
            <a:off x="6639260" y="1767192"/>
            <a:ext cx="790413" cy="400110"/>
          </a:xfrm>
          <a:prstGeom prst="rect">
            <a:avLst/>
          </a:prstGeom>
          <a:solidFill>
            <a:srgbClr val="0C079F"/>
          </a:solidFill>
        </p:spPr>
        <p:txBody>
          <a:bodyPr wrap="square" rtlCol="0">
            <a:spAutoFit/>
          </a:bodyPr>
          <a:lstStyle/>
          <a:p>
            <a:pPr algn="ctr"/>
            <a:r>
              <a:rPr lang="en-CH" sz="2000" dirty="0">
                <a:solidFill>
                  <a:schemeClr val="bg1"/>
                </a:solidFill>
              </a:rPr>
              <a:t>2024</a:t>
            </a:r>
          </a:p>
        </p:txBody>
      </p:sp>
    </p:spTree>
    <p:extLst>
      <p:ext uri="{BB962C8B-B14F-4D97-AF65-F5344CB8AC3E}">
        <p14:creationId xmlns:p14="http://schemas.microsoft.com/office/powerpoint/2010/main" val="1821248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74CF5-0076-4109-AD1B-0E14FD8FFFB3}"/>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CF51A0FF-AD1D-2207-EA71-730D4D880904}"/>
              </a:ext>
            </a:extLst>
          </p:cNvPr>
          <p:cNvSpPr>
            <a:spLocks noGrp="1"/>
          </p:cNvSpPr>
          <p:nvPr>
            <p:ph idx="10"/>
          </p:nvPr>
        </p:nvSpPr>
        <p:spPr>
          <a:xfrm>
            <a:off x="608309" y="167385"/>
            <a:ext cx="4986580" cy="705362"/>
          </a:xfrm>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ea typeface="+mn-lt"/>
                <a:cs typeface="+mn-lt"/>
              </a:rPr>
              <a:t>Changes in commitments</a:t>
            </a:r>
            <a:endParaRPr lang="en-GB" noProof="0" dirty="0">
              <a:ea typeface="+mn-lt"/>
              <a:cs typeface="+mn-lt"/>
            </a:endParaRPr>
          </a:p>
          <a:p>
            <a:pPr>
              <a:defRPr/>
            </a:pPr>
            <a:endParaRPr lang="en-GB" noProof="0" dirty="0">
              <a:solidFill>
                <a:srgbClr val="00B050"/>
              </a:solidFill>
              <a:cs typeface="Calibri"/>
            </a:endParaRPr>
          </a:p>
        </p:txBody>
      </p:sp>
      <p:sp>
        <p:nvSpPr>
          <p:cNvPr id="5" name="TextBox 4">
            <a:extLst>
              <a:ext uri="{FF2B5EF4-FFF2-40B4-BE49-F238E27FC236}">
                <a16:creationId xmlns:a16="http://schemas.microsoft.com/office/drawing/2014/main" id="{8C23A412-9CCF-C896-D57C-EF72CF66C960}"/>
              </a:ext>
            </a:extLst>
          </p:cNvPr>
          <p:cNvSpPr txBox="1"/>
          <p:nvPr/>
        </p:nvSpPr>
        <p:spPr>
          <a:xfrm>
            <a:off x="562399" y="1587844"/>
            <a:ext cx="2784763" cy="646331"/>
          </a:xfrm>
          <a:prstGeom prst="rect">
            <a:avLst/>
          </a:prstGeom>
          <a:solidFill>
            <a:srgbClr val="36AC8E">
              <a:alpha val="9542"/>
            </a:srgbClr>
          </a:solidFill>
          <a:ln w="22225">
            <a:solidFill>
              <a:srgbClr val="36AC8E"/>
            </a:solidFill>
          </a:ln>
        </p:spPr>
        <p:txBody>
          <a:bodyPr wrap="square" rtlCol="0">
            <a:spAutoFit/>
          </a:bodyPr>
          <a:lstStyle/>
          <a:p>
            <a:r>
              <a:rPr lang="en-CH" dirty="0"/>
              <a:t>5 – Complaints </a:t>
            </a:r>
          </a:p>
          <a:p>
            <a:endParaRPr lang="en-CH" dirty="0"/>
          </a:p>
        </p:txBody>
      </p:sp>
      <p:sp>
        <p:nvSpPr>
          <p:cNvPr id="6" name="TextBox 5">
            <a:extLst>
              <a:ext uri="{FF2B5EF4-FFF2-40B4-BE49-F238E27FC236}">
                <a16:creationId xmlns:a16="http://schemas.microsoft.com/office/drawing/2014/main" id="{23814D89-53D2-2DF4-36A9-7256BE380312}"/>
              </a:ext>
            </a:extLst>
          </p:cNvPr>
          <p:cNvSpPr txBox="1"/>
          <p:nvPr/>
        </p:nvSpPr>
        <p:spPr>
          <a:xfrm>
            <a:off x="562399" y="2541895"/>
            <a:ext cx="2784763" cy="646331"/>
          </a:xfrm>
          <a:prstGeom prst="rect">
            <a:avLst/>
          </a:prstGeom>
          <a:solidFill>
            <a:srgbClr val="36AC8E">
              <a:alpha val="10000"/>
            </a:srgbClr>
          </a:solidFill>
          <a:ln w="22225">
            <a:solidFill>
              <a:srgbClr val="36AC8E"/>
            </a:solidFill>
          </a:ln>
        </p:spPr>
        <p:txBody>
          <a:bodyPr wrap="square" rtlCol="0">
            <a:spAutoFit/>
          </a:bodyPr>
          <a:lstStyle/>
          <a:p>
            <a:r>
              <a:rPr lang="en-CH" dirty="0"/>
              <a:t>6 – Coordination &amp; complementarity</a:t>
            </a:r>
          </a:p>
        </p:txBody>
      </p:sp>
      <p:sp>
        <p:nvSpPr>
          <p:cNvPr id="9" name="TextBox 8">
            <a:extLst>
              <a:ext uri="{FF2B5EF4-FFF2-40B4-BE49-F238E27FC236}">
                <a16:creationId xmlns:a16="http://schemas.microsoft.com/office/drawing/2014/main" id="{F2DE5F25-E869-C7E8-F332-CBDF1F2B5634}"/>
              </a:ext>
            </a:extLst>
          </p:cNvPr>
          <p:cNvSpPr txBox="1"/>
          <p:nvPr/>
        </p:nvSpPr>
        <p:spPr>
          <a:xfrm>
            <a:off x="562399" y="3476004"/>
            <a:ext cx="2784763" cy="646331"/>
          </a:xfrm>
          <a:prstGeom prst="rect">
            <a:avLst/>
          </a:prstGeom>
          <a:solidFill>
            <a:srgbClr val="36AC8E">
              <a:alpha val="10000"/>
            </a:srgbClr>
          </a:solidFill>
          <a:ln w="22225">
            <a:solidFill>
              <a:srgbClr val="36AC8E"/>
            </a:solidFill>
          </a:ln>
        </p:spPr>
        <p:txBody>
          <a:bodyPr wrap="square" rtlCol="0">
            <a:spAutoFit/>
          </a:bodyPr>
          <a:lstStyle/>
          <a:p>
            <a:r>
              <a:rPr lang="en-CH" dirty="0"/>
              <a:t>7 – Continuous learning &amp; Improvement</a:t>
            </a:r>
          </a:p>
        </p:txBody>
      </p:sp>
      <p:sp>
        <p:nvSpPr>
          <p:cNvPr id="10" name="TextBox 9">
            <a:extLst>
              <a:ext uri="{FF2B5EF4-FFF2-40B4-BE49-F238E27FC236}">
                <a16:creationId xmlns:a16="http://schemas.microsoft.com/office/drawing/2014/main" id="{9224E27B-004C-5550-564C-4D58450AF176}"/>
              </a:ext>
            </a:extLst>
          </p:cNvPr>
          <p:cNvSpPr txBox="1"/>
          <p:nvPr/>
        </p:nvSpPr>
        <p:spPr>
          <a:xfrm>
            <a:off x="562400" y="4440640"/>
            <a:ext cx="2784763" cy="646331"/>
          </a:xfrm>
          <a:prstGeom prst="rect">
            <a:avLst/>
          </a:prstGeom>
          <a:solidFill>
            <a:srgbClr val="36AC8E">
              <a:alpha val="10000"/>
            </a:srgbClr>
          </a:solidFill>
          <a:ln w="22225">
            <a:solidFill>
              <a:srgbClr val="36AC8E"/>
            </a:solidFill>
          </a:ln>
        </p:spPr>
        <p:txBody>
          <a:bodyPr wrap="square" rtlCol="0">
            <a:spAutoFit/>
          </a:bodyPr>
          <a:lstStyle/>
          <a:p>
            <a:r>
              <a:rPr lang="en-CH" dirty="0"/>
              <a:t>8 – Competent &amp; well-managed staff &amp; volunteers</a:t>
            </a:r>
          </a:p>
        </p:txBody>
      </p:sp>
      <p:sp>
        <p:nvSpPr>
          <p:cNvPr id="11" name="TextBox 10">
            <a:extLst>
              <a:ext uri="{FF2B5EF4-FFF2-40B4-BE49-F238E27FC236}">
                <a16:creationId xmlns:a16="http://schemas.microsoft.com/office/drawing/2014/main" id="{CFE0A174-C1DF-3E59-E3B2-1DC4463E8060}"/>
              </a:ext>
            </a:extLst>
          </p:cNvPr>
          <p:cNvSpPr txBox="1"/>
          <p:nvPr/>
        </p:nvSpPr>
        <p:spPr>
          <a:xfrm>
            <a:off x="5444835" y="1587843"/>
            <a:ext cx="3117271" cy="646331"/>
          </a:xfrm>
          <a:prstGeom prst="rect">
            <a:avLst/>
          </a:prstGeom>
          <a:solidFill>
            <a:srgbClr val="0C079F">
              <a:alpha val="9646"/>
            </a:srgbClr>
          </a:solidFill>
          <a:ln w="22225">
            <a:solidFill>
              <a:srgbClr val="0C079F"/>
            </a:solidFill>
          </a:ln>
        </p:spPr>
        <p:txBody>
          <a:bodyPr wrap="square" rtlCol="0">
            <a:spAutoFit/>
          </a:bodyPr>
          <a:lstStyle/>
          <a:p>
            <a:r>
              <a:rPr lang="en-CH" dirty="0"/>
              <a:t>5 – Concerns &amp; complaints</a:t>
            </a:r>
          </a:p>
          <a:p>
            <a:endParaRPr lang="en-CH" dirty="0"/>
          </a:p>
        </p:txBody>
      </p:sp>
      <p:sp>
        <p:nvSpPr>
          <p:cNvPr id="12" name="TextBox 11">
            <a:extLst>
              <a:ext uri="{FF2B5EF4-FFF2-40B4-BE49-F238E27FC236}">
                <a16:creationId xmlns:a16="http://schemas.microsoft.com/office/drawing/2014/main" id="{F43F68F3-01E4-C111-EF98-8E8B75EAAD16}"/>
              </a:ext>
            </a:extLst>
          </p:cNvPr>
          <p:cNvSpPr txBox="1"/>
          <p:nvPr/>
        </p:nvSpPr>
        <p:spPr>
          <a:xfrm>
            <a:off x="5444834" y="2541895"/>
            <a:ext cx="3136767" cy="646331"/>
          </a:xfrm>
          <a:prstGeom prst="rect">
            <a:avLst/>
          </a:prstGeom>
          <a:solidFill>
            <a:srgbClr val="0C079F">
              <a:alpha val="10000"/>
            </a:srgbClr>
          </a:solidFill>
          <a:ln w="22225">
            <a:solidFill>
              <a:srgbClr val="0C079F"/>
            </a:solidFill>
          </a:ln>
        </p:spPr>
        <p:txBody>
          <a:bodyPr wrap="square" rtlCol="0">
            <a:spAutoFit/>
          </a:bodyPr>
          <a:lstStyle/>
          <a:p>
            <a:r>
              <a:rPr lang="en-CH" dirty="0"/>
              <a:t>6 – Coordination &amp; complementarity &amp; partnership</a:t>
            </a:r>
          </a:p>
        </p:txBody>
      </p:sp>
      <p:sp>
        <p:nvSpPr>
          <p:cNvPr id="13" name="TextBox 12">
            <a:extLst>
              <a:ext uri="{FF2B5EF4-FFF2-40B4-BE49-F238E27FC236}">
                <a16:creationId xmlns:a16="http://schemas.microsoft.com/office/drawing/2014/main" id="{2E79DEAA-BDCE-CC85-A615-510EB75D6E7A}"/>
              </a:ext>
            </a:extLst>
          </p:cNvPr>
          <p:cNvSpPr txBox="1"/>
          <p:nvPr/>
        </p:nvSpPr>
        <p:spPr>
          <a:xfrm>
            <a:off x="5444834" y="3476004"/>
            <a:ext cx="3136767" cy="646331"/>
          </a:xfrm>
          <a:prstGeom prst="rect">
            <a:avLst/>
          </a:prstGeom>
          <a:solidFill>
            <a:srgbClr val="0C079F">
              <a:alpha val="10000"/>
            </a:srgbClr>
          </a:solidFill>
          <a:ln w="22225">
            <a:solidFill>
              <a:srgbClr val="0C079F"/>
            </a:solidFill>
          </a:ln>
        </p:spPr>
        <p:txBody>
          <a:bodyPr wrap="square" rtlCol="0">
            <a:spAutoFit/>
          </a:bodyPr>
          <a:lstStyle/>
          <a:p>
            <a:r>
              <a:rPr lang="en-CH" dirty="0"/>
              <a:t>7 – Continuous improvement based on feed-back</a:t>
            </a:r>
          </a:p>
        </p:txBody>
      </p:sp>
      <p:sp>
        <p:nvSpPr>
          <p:cNvPr id="14" name="TextBox 13">
            <a:extLst>
              <a:ext uri="{FF2B5EF4-FFF2-40B4-BE49-F238E27FC236}">
                <a16:creationId xmlns:a16="http://schemas.microsoft.com/office/drawing/2014/main" id="{E4ECB9D8-2D31-3F98-6A9F-95862E70F188}"/>
              </a:ext>
            </a:extLst>
          </p:cNvPr>
          <p:cNvSpPr txBox="1"/>
          <p:nvPr/>
        </p:nvSpPr>
        <p:spPr>
          <a:xfrm>
            <a:off x="5444834" y="4440015"/>
            <a:ext cx="3136766" cy="646331"/>
          </a:xfrm>
          <a:prstGeom prst="rect">
            <a:avLst/>
          </a:prstGeom>
          <a:solidFill>
            <a:srgbClr val="0C079F">
              <a:alpha val="10000"/>
            </a:srgbClr>
          </a:solidFill>
          <a:ln w="22225">
            <a:solidFill>
              <a:srgbClr val="0C079F"/>
            </a:solidFill>
          </a:ln>
        </p:spPr>
        <p:txBody>
          <a:bodyPr wrap="square" rtlCol="0">
            <a:spAutoFit/>
          </a:bodyPr>
          <a:lstStyle/>
          <a:p>
            <a:r>
              <a:rPr lang="en-CH" dirty="0"/>
              <a:t>8 – Respectful, competent &amp; well-managed staff, &amp; safety</a:t>
            </a:r>
          </a:p>
        </p:txBody>
      </p:sp>
      <p:sp>
        <p:nvSpPr>
          <p:cNvPr id="2" name="TextBox 1">
            <a:extLst>
              <a:ext uri="{FF2B5EF4-FFF2-40B4-BE49-F238E27FC236}">
                <a16:creationId xmlns:a16="http://schemas.microsoft.com/office/drawing/2014/main" id="{89894192-E70B-7817-15EE-A5BB5558731A}"/>
              </a:ext>
            </a:extLst>
          </p:cNvPr>
          <p:cNvSpPr txBox="1"/>
          <p:nvPr/>
        </p:nvSpPr>
        <p:spPr>
          <a:xfrm>
            <a:off x="562400" y="5395660"/>
            <a:ext cx="2784763" cy="923330"/>
          </a:xfrm>
          <a:prstGeom prst="rect">
            <a:avLst/>
          </a:prstGeom>
          <a:solidFill>
            <a:srgbClr val="36AC8E">
              <a:alpha val="10000"/>
            </a:srgbClr>
          </a:solidFill>
          <a:ln w="22225">
            <a:solidFill>
              <a:srgbClr val="36AC8E"/>
            </a:solidFill>
          </a:ln>
        </p:spPr>
        <p:txBody>
          <a:bodyPr wrap="square" rtlCol="0">
            <a:spAutoFit/>
          </a:bodyPr>
          <a:lstStyle/>
          <a:p>
            <a:r>
              <a:rPr lang="en-CH" dirty="0"/>
              <a:t>9 – Effective, efficient &amp; ethical management of resources</a:t>
            </a:r>
          </a:p>
        </p:txBody>
      </p:sp>
      <p:sp>
        <p:nvSpPr>
          <p:cNvPr id="3" name="TextBox 2">
            <a:extLst>
              <a:ext uri="{FF2B5EF4-FFF2-40B4-BE49-F238E27FC236}">
                <a16:creationId xmlns:a16="http://schemas.microsoft.com/office/drawing/2014/main" id="{DC0D4C43-2D18-64D0-FBDD-14DC9486357C}"/>
              </a:ext>
            </a:extLst>
          </p:cNvPr>
          <p:cNvSpPr txBox="1"/>
          <p:nvPr/>
        </p:nvSpPr>
        <p:spPr>
          <a:xfrm>
            <a:off x="5444833" y="5558051"/>
            <a:ext cx="3136766" cy="646331"/>
          </a:xfrm>
          <a:prstGeom prst="rect">
            <a:avLst/>
          </a:prstGeom>
          <a:solidFill>
            <a:srgbClr val="0C079F">
              <a:alpha val="10000"/>
            </a:srgbClr>
          </a:solidFill>
          <a:ln w="22225">
            <a:solidFill>
              <a:srgbClr val="0C079F"/>
            </a:solidFill>
          </a:ln>
        </p:spPr>
        <p:txBody>
          <a:bodyPr wrap="square" rtlCol="0">
            <a:spAutoFit/>
          </a:bodyPr>
          <a:lstStyle/>
          <a:p>
            <a:r>
              <a:rPr lang="en-CH" dirty="0"/>
              <a:t>9 – Ethical &amp; responsible management of resources</a:t>
            </a:r>
          </a:p>
        </p:txBody>
      </p:sp>
      <p:cxnSp>
        <p:nvCxnSpPr>
          <p:cNvPr id="7" name="Straight Arrow Connector 6">
            <a:extLst>
              <a:ext uri="{FF2B5EF4-FFF2-40B4-BE49-F238E27FC236}">
                <a16:creationId xmlns:a16="http://schemas.microsoft.com/office/drawing/2014/main" id="{27A95B9F-35AF-29E9-9225-627BE6D8F370}"/>
              </a:ext>
            </a:extLst>
          </p:cNvPr>
          <p:cNvCxnSpPr>
            <a:cxnSpLocks/>
            <a:stCxn id="5" idx="3"/>
            <a:endCxn id="11" idx="1"/>
          </p:cNvCxnSpPr>
          <p:nvPr/>
        </p:nvCxnSpPr>
        <p:spPr>
          <a:xfrm flipV="1">
            <a:off x="3347162" y="1911009"/>
            <a:ext cx="2097673" cy="1"/>
          </a:xfrm>
          <a:prstGeom prst="straightConnector1">
            <a:avLst/>
          </a:prstGeom>
          <a:ln w="22225">
            <a:solidFill>
              <a:srgbClr val="FFC000"/>
            </a:solidFill>
            <a:prstDash val="dash"/>
            <a:tailEnd type="triangle" w="lg" len="lg"/>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9D5BD815-5A92-5A36-323B-BDC3A4DAAD52}"/>
              </a:ext>
            </a:extLst>
          </p:cNvPr>
          <p:cNvSpPr txBox="1"/>
          <p:nvPr/>
        </p:nvSpPr>
        <p:spPr>
          <a:xfrm>
            <a:off x="1319120" y="974856"/>
            <a:ext cx="790413" cy="400110"/>
          </a:xfrm>
          <a:prstGeom prst="rect">
            <a:avLst/>
          </a:prstGeom>
          <a:solidFill>
            <a:srgbClr val="36AC8E"/>
          </a:solidFill>
        </p:spPr>
        <p:txBody>
          <a:bodyPr wrap="square" rtlCol="0">
            <a:spAutoFit/>
          </a:bodyPr>
          <a:lstStyle/>
          <a:p>
            <a:pPr algn="ctr"/>
            <a:r>
              <a:rPr lang="en-CH" sz="2000" dirty="0">
                <a:solidFill>
                  <a:schemeClr val="bg1"/>
                </a:solidFill>
              </a:rPr>
              <a:t>2014</a:t>
            </a:r>
          </a:p>
        </p:txBody>
      </p:sp>
      <p:sp>
        <p:nvSpPr>
          <p:cNvPr id="23" name="TextBox 22">
            <a:extLst>
              <a:ext uri="{FF2B5EF4-FFF2-40B4-BE49-F238E27FC236}">
                <a16:creationId xmlns:a16="http://schemas.microsoft.com/office/drawing/2014/main" id="{CDB8F209-4B8E-C374-C4B9-E94499601721}"/>
              </a:ext>
            </a:extLst>
          </p:cNvPr>
          <p:cNvSpPr txBox="1"/>
          <p:nvPr/>
        </p:nvSpPr>
        <p:spPr>
          <a:xfrm>
            <a:off x="6639260" y="976783"/>
            <a:ext cx="790413" cy="400110"/>
          </a:xfrm>
          <a:prstGeom prst="rect">
            <a:avLst/>
          </a:prstGeom>
          <a:solidFill>
            <a:srgbClr val="0C079F"/>
          </a:solidFill>
        </p:spPr>
        <p:txBody>
          <a:bodyPr wrap="square" rtlCol="0">
            <a:spAutoFit/>
          </a:bodyPr>
          <a:lstStyle/>
          <a:p>
            <a:pPr algn="ctr"/>
            <a:r>
              <a:rPr lang="en-CH" sz="2000" dirty="0">
                <a:solidFill>
                  <a:schemeClr val="bg1"/>
                </a:solidFill>
              </a:rPr>
              <a:t>2024</a:t>
            </a:r>
          </a:p>
        </p:txBody>
      </p:sp>
      <p:cxnSp>
        <p:nvCxnSpPr>
          <p:cNvPr id="35" name="Straight Arrow Connector 34">
            <a:extLst>
              <a:ext uri="{FF2B5EF4-FFF2-40B4-BE49-F238E27FC236}">
                <a16:creationId xmlns:a16="http://schemas.microsoft.com/office/drawing/2014/main" id="{D069900B-D5BF-F0B7-5225-106C9C469B18}"/>
              </a:ext>
            </a:extLst>
          </p:cNvPr>
          <p:cNvCxnSpPr/>
          <p:nvPr/>
        </p:nvCxnSpPr>
        <p:spPr>
          <a:xfrm flipV="1">
            <a:off x="3347160" y="2918279"/>
            <a:ext cx="2097673" cy="1"/>
          </a:xfrm>
          <a:prstGeom prst="straightConnector1">
            <a:avLst/>
          </a:prstGeom>
          <a:ln w="22225">
            <a:solidFill>
              <a:srgbClr val="FFC000"/>
            </a:solidFill>
            <a:prstDash val="dash"/>
            <a:tailEnd type="triangle" w="lg" len="lg"/>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D1D3076A-B83B-E9D1-CEB4-9F1399D2245D}"/>
              </a:ext>
            </a:extLst>
          </p:cNvPr>
          <p:cNvCxnSpPr/>
          <p:nvPr/>
        </p:nvCxnSpPr>
        <p:spPr>
          <a:xfrm flipV="1">
            <a:off x="3320975" y="3838946"/>
            <a:ext cx="2097673" cy="1"/>
          </a:xfrm>
          <a:prstGeom prst="straightConnector1">
            <a:avLst/>
          </a:prstGeom>
          <a:ln w="22225">
            <a:solidFill>
              <a:srgbClr val="FFC000"/>
            </a:solidFill>
            <a:prstDash val="dash"/>
            <a:tailEnd type="triangle" w="lg" len="lg"/>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5D8AF8E4-C868-CC16-68D4-89FB46175772}"/>
              </a:ext>
            </a:extLst>
          </p:cNvPr>
          <p:cNvCxnSpPr/>
          <p:nvPr/>
        </p:nvCxnSpPr>
        <p:spPr>
          <a:xfrm flipV="1">
            <a:off x="3347160" y="4794590"/>
            <a:ext cx="2097673" cy="1"/>
          </a:xfrm>
          <a:prstGeom prst="straightConnector1">
            <a:avLst/>
          </a:prstGeom>
          <a:ln w="22225">
            <a:solidFill>
              <a:srgbClr val="FFC000"/>
            </a:solidFill>
            <a:prstDash val="dash"/>
            <a:tailEnd type="triangle" w="lg" len="lg"/>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BF805BED-7F03-25CF-5DE8-5FB2251ECB1D}"/>
              </a:ext>
            </a:extLst>
          </p:cNvPr>
          <p:cNvCxnSpPr/>
          <p:nvPr/>
        </p:nvCxnSpPr>
        <p:spPr>
          <a:xfrm flipV="1">
            <a:off x="3347162" y="5881216"/>
            <a:ext cx="2097673" cy="1"/>
          </a:xfrm>
          <a:prstGeom prst="straightConnector1">
            <a:avLst/>
          </a:prstGeom>
          <a:ln w="22225">
            <a:solidFill>
              <a:srgbClr val="FFC000"/>
            </a:solidFill>
            <a:prstDash val="dash"/>
            <a:tailEnd type="triangle" w="lg" len="lg"/>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8093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A5E74-BEE5-23B4-7812-51EB0EC99472}"/>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D2F9C3B4-7E24-D9D4-3D7B-40825D81F8C2}"/>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Most important on the CHS</a:t>
            </a:r>
          </a:p>
          <a:p>
            <a:pPr>
              <a:defRPr/>
            </a:pPr>
            <a:endParaRPr lang="en-GB" noProof="0" dirty="0">
              <a:solidFill>
                <a:srgbClr val="00B050"/>
              </a:solidFill>
              <a:cs typeface="Calibri"/>
            </a:endParaRPr>
          </a:p>
        </p:txBody>
      </p:sp>
      <p:sp>
        <p:nvSpPr>
          <p:cNvPr id="7" name="Text Placeholder 2">
            <a:extLst>
              <a:ext uri="{FF2B5EF4-FFF2-40B4-BE49-F238E27FC236}">
                <a16:creationId xmlns:a16="http://schemas.microsoft.com/office/drawing/2014/main" id="{1CAA0364-7C63-F4E9-8FEB-5B49CFD9F33E}"/>
              </a:ext>
            </a:extLst>
          </p:cNvPr>
          <p:cNvSpPr>
            <a:spLocks noGrp="1"/>
          </p:cNvSpPr>
          <p:nvPr>
            <p:ph idx="1"/>
          </p:nvPr>
        </p:nvSpPr>
        <p:spPr>
          <a:xfrm>
            <a:off x="685800" y="2251972"/>
            <a:ext cx="6444049" cy="2971192"/>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marL="0" indent="0">
              <a:buNone/>
            </a:pPr>
            <a:r>
              <a:rPr lang="en-GB" altLang="fr-FR" sz="2800" dirty="0">
                <a:ea typeface="ＭＳ Ｐゴシック" pitchFamily="34" charset="-128"/>
              </a:rPr>
              <a:t>Communities and people were broadly consulted.</a:t>
            </a:r>
          </a:p>
          <a:p>
            <a:pPr marL="0" indent="0">
              <a:buNone/>
            </a:pPr>
            <a:endParaRPr lang="en-GB" altLang="fr-FR" sz="2800" dirty="0">
              <a:ea typeface="ＭＳ Ｐゴシック" pitchFamily="34" charset="-128"/>
            </a:endParaRPr>
          </a:p>
          <a:p>
            <a:pPr marL="0" indent="0">
              <a:buNone/>
            </a:pPr>
            <a:r>
              <a:rPr lang="en-GB" sz="2800" b="1" noProof="0" dirty="0">
                <a:ea typeface="ＭＳ Ｐゴシック" pitchFamily="34" charset="-128"/>
              </a:rPr>
              <a:t>Commitments refer to what communities and people have said they want and expect from aid organisations.</a:t>
            </a:r>
            <a:endParaRPr lang="en-GB" sz="2800" b="1" noProof="0" dirty="0"/>
          </a:p>
          <a:p>
            <a:pPr marL="0" lvl="0" indent="0">
              <a:buNone/>
            </a:pPr>
            <a:endParaRPr lang="en-GB" noProof="0" dirty="0"/>
          </a:p>
          <a:p>
            <a:pPr marL="0" lvl="0" indent="0">
              <a:buNone/>
            </a:pPr>
            <a:endParaRPr lang="en-GB" noProof="0" dirty="0"/>
          </a:p>
        </p:txBody>
      </p:sp>
      <p:sp>
        <p:nvSpPr>
          <p:cNvPr id="2" name="Content Placeholder 2">
            <a:extLst>
              <a:ext uri="{FF2B5EF4-FFF2-40B4-BE49-F238E27FC236}">
                <a16:creationId xmlns:a16="http://schemas.microsoft.com/office/drawing/2014/main" id="{D0B81E2A-16A3-2DE0-0597-82E68E8A3098}"/>
              </a:ext>
            </a:extLst>
          </p:cNvPr>
          <p:cNvSpPr>
            <a:spLocks noGrp="1"/>
          </p:cNvSpPr>
          <p:nvPr>
            <p:ph idx="11"/>
          </p:nvPr>
        </p:nvSpPr>
        <p:spPr>
          <a:xfrm>
            <a:off x="685800" y="1461393"/>
            <a:ext cx="7772400" cy="407403"/>
          </a:xfrm>
        </p:spPr>
        <p:txBody>
          <a:bodyPr/>
          <a:lstStyle/>
          <a:p>
            <a:r>
              <a:rPr lang="en-CH" dirty="0"/>
              <a:t>Key messages</a:t>
            </a:r>
          </a:p>
        </p:txBody>
      </p:sp>
    </p:spTree>
    <p:extLst>
      <p:ext uri="{BB962C8B-B14F-4D97-AF65-F5344CB8AC3E}">
        <p14:creationId xmlns:p14="http://schemas.microsoft.com/office/powerpoint/2010/main" val="2731079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36D32-885B-6764-2E80-076CA88C9FEC}"/>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CD0EC0C0-A8FA-FACB-25BA-556261488250}"/>
              </a:ext>
            </a:extLst>
          </p:cNvPr>
          <p:cNvSpPr>
            <a:spLocks noGrp="1"/>
          </p:cNvSpPr>
          <p:nvPr>
            <p:ph idx="10"/>
          </p:nvPr>
        </p:nvSpPr>
        <p:spPr>
          <a:xfrm>
            <a:off x="685800" y="753254"/>
            <a:ext cx="7772400" cy="881581"/>
          </a:xfrm>
          <a:prstGeom prst="rect">
            <a:avLst/>
          </a:prstGeom>
          <a:noFill/>
          <a:ln>
            <a:noFill/>
          </a:ln>
        </p:spPr>
        <p:txBody>
          <a:bodyPr vert="horz" lIns="91440" tIns="45720" rIns="91440" bIns="45720" rtlCol="0" anchor="t">
            <a:normAutofit fontScale="85000" lnSpcReduction="20000"/>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People and communities in situations of crisis and vulnerability</a:t>
            </a:r>
          </a:p>
          <a:p>
            <a:pPr>
              <a:defRPr/>
            </a:pPr>
            <a:endParaRPr lang="en-GB" noProof="0" dirty="0">
              <a:solidFill>
                <a:srgbClr val="00B050"/>
              </a:solidFill>
              <a:cs typeface="Calibri"/>
            </a:endParaRPr>
          </a:p>
        </p:txBody>
      </p:sp>
      <p:sp>
        <p:nvSpPr>
          <p:cNvPr id="7" name="Text Placeholder 2">
            <a:extLst>
              <a:ext uri="{FF2B5EF4-FFF2-40B4-BE49-F238E27FC236}">
                <a16:creationId xmlns:a16="http://schemas.microsoft.com/office/drawing/2014/main" id="{BB6690AD-D134-7275-0815-6CD8D100F333}"/>
              </a:ext>
            </a:extLst>
          </p:cNvPr>
          <p:cNvSpPr>
            <a:spLocks noGrp="1"/>
          </p:cNvSpPr>
          <p:nvPr>
            <p:ph idx="1"/>
          </p:nvPr>
        </p:nvSpPr>
        <p:spPr>
          <a:xfrm>
            <a:off x="685800" y="2251972"/>
            <a:ext cx="7772400" cy="2971192"/>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marL="0" indent="0">
              <a:buNone/>
            </a:pPr>
            <a:r>
              <a:rPr lang="en-GB" altLang="fr-FR" sz="2800" dirty="0">
                <a:ea typeface="ＭＳ Ｐゴシック" pitchFamily="34" charset="-128"/>
              </a:rPr>
              <a:t>The totality of women, men, girls and boys</a:t>
            </a:r>
          </a:p>
          <a:p>
            <a:pPr marL="0" indent="0">
              <a:buNone/>
            </a:pPr>
            <a:r>
              <a:rPr lang="en-GB" altLang="fr-FR" sz="2800" dirty="0">
                <a:ea typeface="ＭＳ Ｐゴシック" pitchFamily="34" charset="-128"/>
              </a:rPr>
              <a:t>with different needs, vulnerabilities and capacities</a:t>
            </a:r>
          </a:p>
          <a:p>
            <a:pPr marL="0" indent="0">
              <a:buNone/>
            </a:pPr>
            <a:r>
              <a:rPr lang="en-GB" altLang="fr-FR" sz="2800" dirty="0">
                <a:ea typeface="ＭＳ Ｐゴシック" pitchFamily="34" charset="-128"/>
              </a:rPr>
              <a:t>who are affected by disasters, conflict, poverty or other crisis and challenges.</a:t>
            </a:r>
          </a:p>
          <a:p>
            <a:pPr marL="0" indent="0">
              <a:buNone/>
            </a:pPr>
            <a:endParaRPr lang="en-GB" altLang="fr-FR" sz="2800" dirty="0">
              <a:ea typeface="ＭＳ Ｐゴシック" pitchFamily="34" charset="-128"/>
            </a:endParaRPr>
          </a:p>
          <a:p>
            <a:pPr marL="0" lvl="0" indent="0">
              <a:buNone/>
            </a:pPr>
            <a:endParaRPr lang="en-GB" noProof="0" dirty="0"/>
          </a:p>
          <a:p>
            <a:pPr marL="0" lvl="0" indent="0">
              <a:buNone/>
            </a:pPr>
            <a:endParaRPr lang="en-GB" noProof="0" dirty="0"/>
          </a:p>
        </p:txBody>
      </p:sp>
      <p:sp>
        <p:nvSpPr>
          <p:cNvPr id="2" name="Content Placeholder 2">
            <a:extLst>
              <a:ext uri="{FF2B5EF4-FFF2-40B4-BE49-F238E27FC236}">
                <a16:creationId xmlns:a16="http://schemas.microsoft.com/office/drawing/2014/main" id="{179A19CB-7A1E-DED4-8863-244A5FD89595}"/>
              </a:ext>
            </a:extLst>
          </p:cNvPr>
          <p:cNvSpPr>
            <a:spLocks noGrp="1"/>
          </p:cNvSpPr>
          <p:nvPr>
            <p:ph idx="11"/>
          </p:nvPr>
        </p:nvSpPr>
        <p:spPr>
          <a:xfrm>
            <a:off x="685800" y="1634836"/>
            <a:ext cx="7772400" cy="407403"/>
          </a:xfrm>
        </p:spPr>
        <p:txBody>
          <a:bodyPr/>
          <a:lstStyle/>
          <a:p>
            <a:r>
              <a:rPr lang="en-CH" dirty="0"/>
              <a:t>CHS Index</a:t>
            </a:r>
          </a:p>
        </p:txBody>
      </p:sp>
      <p:sp>
        <p:nvSpPr>
          <p:cNvPr id="3" name="Content Placeholder 2">
            <a:extLst>
              <a:ext uri="{FF2B5EF4-FFF2-40B4-BE49-F238E27FC236}">
                <a16:creationId xmlns:a16="http://schemas.microsoft.com/office/drawing/2014/main" id="{F94FBC6E-BD79-9EE6-4CA7-DD6DC5C6DC63}"/>
              </a:ext>
            </a:extLst>
          </p:cNvPr>
          <p:cNvSpPr txBox="1">
            <a:spLocks/>
          </p:cNvSpPr>
          <p:nvPr/>
        </p:nvSpPr>
        <p:spPr>
          <a:xfrm>
            <a:off x="965200" y="4815761"/>
            <a:ext cx="7772400" cy="407403"/>
          </a:xfrm>
          <a:prstGeom prst="rect">
            <a:avLst/>
          </a:prstGeom>
          <a:noFill/>
          <a:ln>
            <a:noFill/>
          </a:ln>
        </p:spPr>
        <p:txBody>
          <a:bodyPr vert="horz" lIns="91440" tIns="45720" rIns="91440" bIns="45720" rtlCol="0">
            <a:normAutofit fontScale="92500"/>
          </a:bodyPr>
          <a:lstStyle>
            <a:lvl1pPr marL="0" marR="0" indent="0" algn="l" defTabSz="457200" rtl="0" eaLnBrk="1" fontAlgn="auto" latinLnBrk="0" hangingPunct="1">
              <a:lnSpc>
                <a:spcPct val="100000"/>
              </a:lnSpc>
              <a:spcBef>
                <a:spcPct val="0"/>
              </a:spcBef>
              <a:spcAft>
                <a:spcPts val="0"/>
              </a:spcAft>
              <a:buClrTx/>
              <a:buSzTx/>
              <a:buFontTx/>
              <a:buNone/>
              <a:tabLst/>
              <a:defRPr sz="2000" i="1" kern="1200" baseline="0">
                <a:solidFill>
                  <a:srgbClr val="D60C46"/>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CH" dirty="0"/>
              <a:t>“Vulnerability” added to include situations that places communities at risk</a:t>
            </a:r>
          </a:p>
        </p:txBody>
      </p:sp>
    </p:spTree>
    <p:extLst>
      <p:ext uri="{BB962C8B-B14F-4D97-AF65-F5344CB8AC3E}">
        <p14:creationId xmlns:p14="http://schemas.microsoft.com/office/powerpoint/2010/main" val="14460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4EF51-257C-BD81-E403-4FF104358933}"/>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1AF7926D-E261-CD72-6176-6BF5EB68C57C}"/>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Transition timeline</a:t>
            </a:r>
          </a:p>
          <a:p>
            <a:pPr>
              <a:defRPr/>
            </a:pPr>
            <a:endParaRPr lang="en-GB" noProof="0" dirty="0">
              <a:solidFill>
                <a:srgbClr val="00B050"/>
              </a:solidFill>
              <a:cs typeface="Calibri"/>
            </a:endParaRPr>
          </a:p>
        </p:txBody>
      </p:sp>
      <p:sp>
        <p:nvSpPr>
          <p:cNvPr id="7" name="Text Placeholder 2">
            <a:extLst>
              <a:ext uri="{FF2B5EF4-FFF2-40B4-BE49-F238E27FC236}">
                <a16:creationId xmlns:a16="http://schemas.microsoft.com/office/drawing/2014/main" id="{F860E325-C903-88E3-0543-3A3DF706705D}"/>
              </a:ext>
            </a:extLst>
          </p:cNvPr>
          <p:cNvSpPr>
            <a:spLocks noGrp="1"/>
          </p:cNvSpPr>
          <p:nvPr>
            <p:ph idx="1"/>
          </p:nvPr>
        </p:nvSpPr>
        <p:spPr>
          <a:xfrm>
            <a:off x="685800" y="1739353"/>
            <a:ext cx="6444049" cy="4365391"/>
          </a:xfrm>
          <a:prstGeom prst="rect">
            <a:avLst/>
          </a:prstGeom>
          <a:noFill/>
          <a:ln>
            <a:noFill/>
          </a:ln>
        </p:spPr>
        <p:txBody>
          <a:bodyPr vert="horz" lIns="91440" tIns="45720" rIns="91440" bIns="45720" rtlCol="0">
            <a:normAutofit/>
          </a:bodyPr>
          <a:lstStyle>
            <a:lvl1pPr algn="l">
              <a:defRPr sz="2400">
                <a:solidFill>
                  <a:srgbClr val="66686B"/>
                </a:solidFill>
              </a:defRPr>
            </a:lvl1pPr>
          </a:lstStyle>
          <a:p>
            <a:r>
              <a:rPr lang="en-GB" altLang="fr-FR" noProof="0" dirty="0">
                <a:solidFill>
                  <a:srgbClr val="E91458"/>
                </a:solidFill>
                <a:ea typeface="ＭＳ Ｐゴシック" pitchFamily="34" charset="-128"/>
              </a:rPr>
              <a:t>Officially launched: </a:t>
            </a:r>
            <a:r>
              <a:rPr lang="en-GB" altLang="fr-FR" noProof="0" dirty="0">
                <a:ea typeface="ＭＳ Ｐゴシック" pitchFamily="34" charset="-128"/>
              </a:rPr>
              <a:t>21</a:t>
            </a:r>
            <a:r>
              <a:rPr lang="en-GB" altLang="fr-FR" baseline="30000" noProof="0" dirty="0">
                <a:ea typeface="ＭＳ Ｐゴシック" pitchFamily="34" charset="-128"/>
              </a:rPr>
              <a:t>st</a:t>
            </a:r>
            <a:r>
              <a:rPr lang="en-GB" altLang="fr-FR" noProof="0" dirty="0">
                <a:ea typeface="ＭＳ Ｐゴシック" pitchFamily="34" charset="-128"/>
              </a:rPr>
              <a:t> March 2024</a:t>
            </a:r>
          </a:p>
          <a:p>
            <a:endParaRPr lang="en-GB" altLang="fr-FR" b="1" noProof="0" dirty="0">
              <a:ea typeface="ＭＳ Ｐゴシック" pitchFamily="34" charset="-128"/>
            </a:endParaRPr>
          </a:p>
          <a:p>
            <a:r>
              <a:rPr lang="en-GB" altLang="fr-FR" noProof="0" dirty="0">
                <a:solidFill>
                  <a:srgbClr val="E91458"/>
                </a:solidFill>
                <a:ea typeface="ＭＳ Ｐゴシック" pitchFamily="34" charset="-128"/>
              </a:rPr>
              <a:t>Verification:</a:t>
            </a:r>
            <a:r>
              <a:rPr lang="en-GB" altLang="fr-FR" noProof="0" dirty="0">
                <a:ea typeface="ＭＳ Ｐゴシック" pitchFamily="34" charset="-128"/>
              </a:rPr>
              <a:t> draft framework shared for review; guide end June; self-assessment end November; certification in April 2025. </a:t>
            </a:r>
          </a:p>
          <a:p>
            <a:endParaRPr lang="en-GB" altLang="fr-FR" noProof="0" dirty="0">
              <a:ea typeface="ＭＳ Ｐゴシック" pitchFamily="34" charset="-128"/>
            </a:endParaRPr>
          </a:p>
          <a:p>
            <a:r>
              <a:rPr lang="en-GB" dirty="0">
                <a:solidFill>
                  <a:srgbClr val="E91458"/>
                </a:solidFill>
                <a:ea typeface="ＭＳ Ｐゴシック" pitchFamily="34" charset="-128"/>
              </a:rPr>
              <a:t>Training material: </a:t>
            </a:r>
            <a:r>
              <a:rPr lang="en-GB" dirty="0">
                <a:ea typeface="ＭＳ Ｐゴシック" pitchFamily="34" charset="-128"/>
              </a:rPr>
              <a:t>CHS Introductory training (half day) ; 2-days training handbook ; additional material (</a:t>
            </a:r>
            <a:r>
              <a:rPr lang="en-GB" dirty="0" err="1">
                <a:ea typeface="ＭＳ Ｐゴシック" pitchFamily="34" charset="-128"/>
              </a:rPr>
              <a:t>elearning</a:t>
            </a:r>
            <a:r>
              <a:rPr lang="en-GB" dirty="0">
                <a:ea typeface="ＭＳ Ｐゴシック" pitchFamily="34" charset="-128"/>
              </a:rPr>
              <a:t>) tbc.</a:t>
            </a:r>
            <a:endParaRPr lang="en-GB" noProof="0" dirty="0"/>
          </a:p>
          <a:p>
            <a:pPr marL="0" lvl="0" indent="0">
              <a:buNone/>
            </a:pPr>
            <a:endParaRPr lang="en-GB" noProof="0" dirty="0"/>
          </a:p>
        </p:txBody>
      </p:sp>
    </p:spTree>
    <p:extLst>
      <p:ext uri="{BB962C8B-B14F-4D97-AF65-F5344CB8AC3E}">
        <p14:creationId xmlns:p14="http://schemas.microsoft.com/office/powerpoint/2010/main" val="1030314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4EF51-257C-BD81-E403-4FF104358933}"/>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1AF7926D-E261-CD72-6176-6BF5EB68C57C}"/>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Uptake of the CHS in the sector</a:t>
            </a:r>
          </a:p>
          <a:p>
            <a:pPr>
              <a:defRPr/>
            </a:pPr>
            <a:endParaRPr lang="en-GB" noProof="0" dirty="0">
              <a:solidFill>
                <a:srgbClr val="00B050"/>
              </a:solidFill>
              <a:cs typeface="Calibri"/>
            </a:endParaRPr>
          </a:p>
        </p:txBody>
      </p:sp>
      <p:sp>
        <p:nvSpPr>
          <p:cNvPr id="7" name="Text Placeholder 2">
            <a:extLst>
              <a:ext uri="{FF2B5EF4-FFF2-40B4-BE49-F238E27FC236}">
                <a16:creationId xmlns:a16="http://schemas.microsoft.com/office/drawing/2014/main" id="{F860E325-C903-88E3-0543-3A3DF706705D}"/>
              </a:ext>
            </a:extLst>
          </p:cNvPr>
          <p:cNvSpPr>
            <a:spLocks noGrp="1"/>
          </p:cNvSpPr>
          <p:nvPr>
            <p:ph idx="1"/>
          </p:nvPr>
        </p:nvSpPr>
        <p:spPr>
          <a:xfrm>
            <a:off x="685800" y="1972435"/>
            <a:ext cx="7965141" cy="2958153"/>
          </a:xfrm>
          <a:prstGeom prst="rect">
            <a:avLst/>
          </a:prstGeom>
          <a:noFill/>
          <a:ln>
            <a:noFill/>
          </a:ln>
        </p:spPr>
        <p:txBody>
          <a:bodyPr vert="horz" lIns="91440" tIns="45720" rIns="91440" bIns="45720" rtlCol="0">
            <a:normAutofit/>
          </a:bodyPr>
          <a:lstStyle>
            <a:lvl1pPr algn="l">
              <a:defRPr sz="2400">
                <a:solidFill>
                  <a:srgbClr val="66686B"/>
                </a:solidFill>
              </a:defRPr>
            </a:lvl1pPr>
          </a:lstStyle>
          <a:p>
            <a:r>
              <a:rPr lang="en-GB" altLang="fr-FR" sz="2800" dirty="0">
                <a:latin typeface="Calibri" panose="020F0502020204030204"/>
              </a:rPr>
              <a:t>200+ CHS Alliance member organisations committed to the CHS</a:t>
            </a:r>
          </a:p>
          <a:p>
            <a:r>
              <a:rPr lang="en-GB" altLang="fr-FR" sz="2800" dirty="0">
                <a:latin typeface="Calibri" panose="020F0502020204030204"/>
              </a:rPr>
              <a:t>100+ verification reports and data sets</a:t>
            </a:r>
          </a:p>
          <a:p>
            <a:r>
              <a:rPr lang="en-GB" altLang="fr-FR" sz="2800" dirty="0">
                <a:latin typeface="Calibri" panose="020F0502020204030204"/>
              </a:rPr>
              <a:t>Donors encouraging partners to perform verification </a:t>
            </a:r>
          </a:p>
          <a:p>
            <a:r>
              <a:rPr lang="en-GB" altLang="fr-FR" sz="2800" dirty="0">
                <a:latin typeface="Calibri" panose="020F0502020204030204"/>
              </a:rPr>
              <a:t>Donors have carried out self-assessments</a:t>
            </a:r>
            <a:endParaRPr lang="en-GB" sz="2800" dirty="0">
              <a:latin typeface="Calibri" panose="020F0502020204030204"/>
            </a:endParaRPr>
          </a:p>
          <a:p>
            <a:pPr marL="0" lvl="0" indent="0">
              <a:buNone/>
            </a:pPr>
            <a:endParaRPr lang="en-GB" noProof="0" dirty="0"/>
          </a:p>
        </p:txBody>
      </p:sp>
    </p:spTree>
    <p:extLst>
      <p:ext uri="{BB962C8B-B14F-4D97-AF65-F5344CB8AC3E}">
        <p14:creationId xmlns:p14="http://schemas.microsoft.com/office/powerpoint/2010/main" val="987347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4EF51-257C-BD81-E403-4FF104358933}"/>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1AF7926D-E261-CD72-6176-6BF5EB68C57C}"/>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Uptake of the CHS in the sector</a:t>
            </a:r>
          </a:p>
          <a:p>
            <a:pPr>
              <a:defRPr/>
            </a:pPr>
            <a:endParaRPr lang="en-GB" noProof="0" dirty="0">
              <a:solidFill>
                <a:srgbClr val="00B050"/>
              </a:solidFill>
              <a:cs typeface="Calibri"/>
            </a:endParaRPr>
          </a:p>
        </p:txBody>
      </p:sp>
      <p:sp>
        <p:nvSpPr>
          <p:cNvPr id="7" name="Text Placeholder 2">
            <a:extLst>
              <a:ext uri="{FF2B5EF4-FFF2-40B4-BE49-F238E27FC236}">
                <a16:creationId xmlns:a16="http://schemas.microsoft.com/office/drawing/2014/main" id="{F860E325-C903-88E3-0543-3A3DF706705D}"/>
              </a:ext>
            </a:extLst>
          </p:cNvPr>
          <p:cNvSpPr>
            <a:spLocks noGrp="1"/>
          </p:cNvSpPr>
          <p:nvPr>
            <p:ph idx="1"/>
          </p:nvPr>
        </p:nvSpPr>
        <p:spPr>
          <a:xfrm>
            <a:off x="685800" y="1972435"/>
            <a:ext cx="7965141" cy="4365391"/>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1200"/>
              </a:spcBef>
            </a:pPr>
            <a:r>
              <a:rPr lang="en-GB" altLang="fr-FR" dirty="0"/>
              <a:t>The CHS is </a:t>
            </a:r>
            <a:r>
              <a:rPr lang="en-GB" altLang="fr-FR" dirty="0" err="1"/>
              <a:t>referrenced</a:t>
            </a:r>
            <a:r>
              <a:rPr lang="en-GB" altLang="fr-FR" dirty="0"/>
              <a:t> in the IASC Commitments on Accountability toward Affected Population (CAAP) , </a:t>
            </a:r>
          </a:p>
          <a:p>
            <a:pPr>
              <a:lnSpc>
                <a:spcPct val="100000"/>
              </a:lnSpc>
              <a:spcBef>
                <a:spcPts val="1200"/>
              </a:spcBef>
            </a:pPr>
            <a:r>
              <a:rPr lang="en-GB" altLang="fr-FR" dirty="0"/>
              <a:t>The CHS serves as a basis to the IASC AAP Framework</a:t>
            </a:r>
          </a:p>
          <a:p>
            <a:pPr>
              <a:lnSpc>
                <a:spcPct val="100000"/>
              </a:lnSpc>
              <a:spcBef>
                <a:spcPts val="1200"/>
              </a:spcBef>
            </a:pPr>
            <a:r>
              <a:rPr lang="en-GB" altLang="fr-FR" dirty="0"/>
              <a:t>The CHS is reference in the 2023-2026 OCHA Strategic Plan</a:t>
            </a:r>
          </a:p>
          <a:p>
            <a:pPr>
              <a:lnSpc>
                <a:spcPct val="100000"/>
              </a:lnSpc>
              <a:spcBef>
                <a:spcPts val="1200"/>
              </a:spcBef>
            </a:pPr>
            <a:r>
              <a:rPr lang="en-GB" altLang="fr-FR" dirty="0"/>
              <a:t>CHS Alliance continuously work with UN agencies to promote the use of the CHS as a reference to Q&amp;A</a:t>
            </a:r>
          </a:p>
          <a:p>
            <a:pPr>
              <a:lnSpc>
                <a:spcPct val="100000"/>
              </a:lnSpc>
              <a:spcBef>
                <a:spcPts val="1200"/>
              </a:spcBef>
            </a:pPr>
            <a:r>
              <a:rPr lang="en-GB" altLang="fr-FR" dirty="0"/>
              <a:t>The CHS is mentioned in the recommendations and indicators of the participation revolution workstream of the Grand Bargain</a:t>
            </a:r>
            <a:endParaRPr lang="en-GB" dirty="0"/>
          </a:p>
          <a:p>
            <a:pPr marL="0" lvl="0" indent="0">
              <a:buNone/>
            </a:pPr>
            <a:endParaRPr lang="en-GB" noProof="0" dirty="0"/>
          </a:p>
        </p:txBody>
      </p:sp>
      <p:sp>
        <p:nvSpPr>
          <p:cNvPr id="2" name="Content Placeholder 2">
            <a:extLst>
              <a:ext uri="{FF2B5EF4-FFF2-40B4-BE49-F238E27FC236}">
                <a16:creationId xmlns:a16="http://schemas.microsoft.com/office/drawing/2014/main" id="{12CA5C3E-9049-99A1-B534-3138DC4F2E84}"/>
              </a:ext>
            </a:extLst>
          </p:cNvPr>
          <p:cNvSpPr>
            <a:spLocks noGrp="1"/>
          </p:cNvSpPr>
          <p:nvPr>
            <p:ph idx="11"/>
          </p:nvPr>
        </p:nvSpPr>
        <p:spPr>
          <a:xfrm>
            <a:off x="878541" y="1395284"/>
            <a:ext cx="7772400" cy="407403"/>
          </a:xfrm>
        </p:spPr>
        <p:txBody>
          <a:bodyPr/>
          <a:lstStyle/>
          <a:p>
            <a:r>
              <a:rPr lang="en-CH" dirty="0"/>
              <a:t>Cont.</a:t>
            </a:r>
          </a:p>
        </p:txBody>
      </p:sp>
    </p:spTree>
    <p:extLst>
      <p:ext uri="{BB962C8B-B14F-4D97-AF65-F5344CB8AC3E}">
        <p14:creationId xmlns:p14="http://schemas.microsoft.com/office/powerpoint/2010/main" val="139272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idx="10"/>
          </p:nvPr>
        </p:nvSpPr>
        <p:spPr>
          <a:xfrm>
            <a:off x="470139" y="753255"/>
            <a:ext cx="7772400" cy="705362"/>
          </a:xfrm>
          <a:prstGeom prst="rect">
            <a:avLst/>
          </a:prstGeom>
          <a:noFill/>
          <a:ln>
            <a:noFill/>
          </a:ln>
        </p:spPr>
        <p:txBody>
          <a:bodyPr vert="horz" lIns="91440" tIns="45720" rIns="91440" bIns="45720" rtlCol="0">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lvl="0">
              <a:defRPr/>
            </a:pPr>
            <a:r>
              <a:rPr lang="en-GB" sz="4000" b="1" dirty="0">
                <a:solidFill>
                  <a:srgbClr val="D60D46"/>
                </a:solidFill>
              </a:rPr>
              <a:t>CHS </a:t>
            </a:r>
            <a:r>
              <a:rPr lang="en-GB" sz="4000" b="1" dirty="0"/>
              <a:t>vs.</a:t>
            </a:r>
            <a:r>
              <a:rPr lang="en-GB" sz="4000" b="1" dirty="0">
                <a:solidFill>
                  <a:srgbClr val="D60D46"/>
                </a:solidFill>
              </a:rPr>
              <a:t> CHS Alliance</a:t>
            </a:r>
          </a:p>
          <a:p>
            <a:pPr marL="0" marR="0" lvl="0" indent="0" algn="l" defTabSz="457200" rtl="0" eaLnBrk="1" fontAlgn="auto" latinLnBrk="0" hangingPunct="1">
              <a:lnSpc>
                <a:spcPct val="100000"/>
              </a:lnSpc>
              <a:spcBef>
                <a:spcPct val="0"/>
              </a:spcBef>
              <a:spcAft>
                <a:spcPts val="0"/>
              </a:spcAft>
              <a:buClrTx/>
              <a:buSzTx/>
              <a:buFontTx/>
              <a:buNone/>
              <a:tabLst/>
              <a:defRPr/>
            </a:pPr>
            <a:endParaRPr lang="de-CH" sz="4000" b="1" dirty="0">
              <a:solidFill>
                <a:srgbClr val="D60D46"/>
              </a:solidFill>
            </a:endParaRPr>
          </a:p>
        </p:txBody>
      </p:sp>
      <p:sp>
        <p:nvSpPr>
          <p:cNvPr id="10" name="Text Placeholder 2"/>
          <p:cNvSpPr>
            <a:spLocks noGrp="1"/>
          </p:cNvSpPr>
          <p:nvPr>
            <p:ph idx="1"/>
          </p:nvPr>
        </p:nvSpPr>
        <p:spPr>
          <a:xfrm>
            <a:off x="396815" y="1922318"/>
            <a:ext cx="8532873" cy="4488511"/>
          </a:xfrm>
          <a:prstGeom prst="rect">
            <a:avLst/>
          </a:prstGeom>
          <a:noFill/>
          <a:ln>
            <a:noFill/>
          </a:ln>
        </p:spPr>
        <p:txBody>
          <a:bodyPr vert="horz" lIns="91440" tIns="45720" rIns="91440" bIns="45720" rtlCol="0">
            <a:noAutofit/>
          </a:bodyPr>
          <a:lstStyle>
            <a:lvl1pPr algn="l">
              <a:defRPr sz="2400">
                <a:solidFill>
                  <a:srgbClr val="66686B"/>
                </a:solidFill>
              </a:defRPr>
            </a:lvl1pPr>
          </a:lstStyle>
          <a:p>
            <a:pPr lvl="0" indent="-254000">
              <a:spcBef>
                <a:spcPts val="0"/>
              </a:spcBef>
              <a:spcAft>
                <a:spcPts val="600"/>
              </a:spcAft>
              <a:buFont typeface="Wingdings" panose="05000000000000000000" pitchFamily="2" charset="2"/>
              <a:buChar char="§"/>
            </a:pPr>
            <a:r>
              <a:rPr lang="en-GB" b="1" dirty="0"/>
              <a:t>The CHS Standard </a:t>
            </a:r>
            <a:r>
              <a:rPr lang="en-GB" dirty="0"/>
              <a:t>is the result of a multi-stakeholder collaboration and has its own existence </a:t>
            </a:r>
            <a:r>
              <a:rPr lang="en-GB" dirty="0">
                <a:solidFill>
                  <a:schemeClr val="tx1"/>
                </a:solidFill>
              </a:rPr>
              <a:t>(</a:t>
            </a:r>
            <a:r>
              <a:rPr lang="en-GB" dirty="0">
                <a:solidFill>
                  <a:schemeClr val="tx1"/>
                </a:solidFill>
                <a:hlinkClick r:id="rId2"/>
              </a:rPr>
              <a:t>www.corehumanitarianstandard.org)</a:t>
            </a:r>
            <a:r>
              <a:rPr lang="en-GB" dirty="0">
                <a:solidFill>
                  <a:schemeClr val="tx1"/>
                </a:solidFill>
              </a:rPr>
              <a:t> </a:t>
            </a:r>
          </a:p>
          <a:p>
            <a:pPr lvl="0" indent="-254000">
              <a:spcBef>
                <a:spcPts val="0"/>
              </a:spcBef>
              <a:spcAft>
                <a:spcPts val="600"/>
              </a:spcAft>
              <a:buFont typeface="Wingdings" panose="05000000000000000000" pitchFamily="2" charset="2"/>
              <a:buChar char="§"/>
            </a:pPr>
            <a:r>
              <a:rPr lang="en-GB" b="1" dirty="0"/>
              <a:t>CHS Alliance</a:t>
            </a:r>
            <a:r>
              <a:rPr lang="en-GB" dirty="0"/>
              <a:t> is issued from the merger of HAP International and People in Aid, in June 2015 (</a:t>
            </a:r>
            <a:r>
              <a:rPr lang="en-GB" u="sng" dirty="0" err="1">
                <a:solidFill>
                  <a:srgbClr val="E91458"/>
                </a:solidFill>
              </a:rPr>
              <a:t>www.chsalliance.org</a:t>
            </a:r>
            <a:r>
              <a:rPr lang="en-GB" dirty="0"/>
              <a:t>)</a:t>
            </a:r>
          </a:p>
          <a:p>
            <a:pPr lvl="0" indent="-254000">
              <a:spcBef>
                <a:spcPts val="0"/>
              </a:spcBef>
              <a:spcAft>
                <a:spcPts val="600"/>
              </a:spcAft>
              <a:buFont typeface="Wingdings" panose="05000000000000000000" pitchFamily="2" charset="2"/>
              <a:buChar char="§"/>
            </a:pPr>
            <a:r>
              <a:rPr lang="en-GB" dirty="0"/>
              <a:t>CHS Alliance mission is to promote, develop and support the implementation of the CHS, through advocacy, verification and support to members.</a:t>
            </a:r>
          </a:p>
          <a:p>
            <a:pPr lvl="0" indent="-254000">
              <a:spcBef>
                <a:spcPts val="0"/>
              </a:spcBef>
              <a:spcAft>
                <a:spcPts val="600"/>
              </a:spcAft>
              <a:buFont typeface="Wingdings" panose="05000000000000000000" pitchFamily="2" charset="2"/>
              <a:buChar char="§"/>
            </a:pPr>
            <a:r>
              <a:rPr lang="en-GB" dirty="0"/>
              <a:t>CHS Alliance count with more than </a:t>
            </a:r>
            <a:r>
              <a:rPr lang="en-GB" b="1" dirty="0"/>
              <a:t>200 members </a:t>
            </a:r>
            <a:r>
              <a:rPr lang="en-GB" dirty="0"/>
              <a:t>working across all continents.</a:t>
            </a:r>
          </a:p>
          <a:p>
            <a:pPr marL="0" lvl="0" indent="0">
              <a:spcBef>
                <a:spcPts val="0"/>
              </a:spcBef>
              <a:spcAft>
                <a:spcPts val="600"/>
              </a:spcAft>
              <a:buNone/>
            </a:pPr>
            <a:endParaRPr lang="en-GB" dirty="0"/>
          </a:p>
          <a:p>
            <a:pPr marL="0" lvl="0" indent="0" algn="r">
              <a:spcBef>
                <a:spcPts val="0"/>
              </a:spcBef>
              <a:spcAft>
                <a:spcPts val="600"/>
              </a:spcAft>
              <a:buNone/>
            </a:pPr>
            <a:r>
              <a:rPr lang="en-GB" i="1" dirty="0"/>
              <a:t>More info on membership: https://</a:t>
            </a:r>
            <a:r>
              <a:rPr lang="en-GB" i="1" dirty="0" err="1"/>
              <a:t>www.chsalliance.org</a:t>
            </a:r>
            <a:r>
              <a:rPr lang="en-GB" i="1" dirty="0"/>
              <a:t>/join/</a:t>
            </a:r>
          </a:p>
        </p:txBody>
      </p:sp>
    </p:spTree>
    <p:extLst>
      <p:ext uri="{BB962C8B-B14F-4D97-AF65-F5344CB8AC3E}">
        <p14:creationId xmlns:p14="http://schemas.microsoft.com/office/powerpoint/2010/main" val="515180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xfrm>
            <a:off x="685800" y="3131108"/>
            <a:ext cx="8618838" cy="705362"/>
          </a:xfrm>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solidFill>
                  <a:srgbClr val="FFFFFF"/>
                </a:solidFill>
                <a:cs typeface="Calibri"/>
              </a:rPr>
              <a:t>Opening session</a:t>
            </a:r>
          </a:p>
        </p:txBody>
      </p:sp>
    </p:spTree>
    <p:extLst>
      <p:ext uri="{BB962C8B-B14F-4D97-AF65-F5344CB8AC3E}">
        <p14:creationId xmlns:p14="http://schemas.microsoft.com/office/powerpoint/2010/main" val="3319593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Humanitarian Principles</a:t>
            </a:r>
          </a:p>
          <a:p>
            <a:pPr>
              <a:defRPr/>
            </a:pPr>
            <a:endParaRPr lang="en-GB" noProof="0" dirty="0">
              <a:solidFill>
                <a:srgbClr val="00B050"/>
              </a:solidFill>
              <a:cs typeface="Calibri"/>
            </a:endParaRPr>
          </a:p>
        </p:txBody>
      </p:sp>
      <p:sp>
        <p:nvSpPr>
          <p:cNvPr id="7" name="Subtitle 2">
            <a:extLst>
              <a:ext uri="{FF2B5EF4-FFF2-40B4-BE49-F238E27FC236}">
                <a16:creationId xmlns:a16="http://schemas.microsoft.com/office/drawing/2014/main" id="{2E0949DD-477F-E94D-BBC9-C024C8AC5B0F}"/>
              </a:ext>
            </a:extLst>
          </p:cNvPr>
          <p:cNvSpPr txBox="1">
            <a:spLocks/>
          </p:cNvSpPr>
          <p:nvPr/>
        </p:nvSpPr>
        <p:spPr>
          <a:xfrm>
            <a:off x="827584" y="2381131"/>
            <a:ext cx="7488832" cy="3456384"/>
          </a:xfrm>
          <a:prstGeom prst="rect">
            <a:avLst/>
          </a:prstGeom>
          <a:noFill/>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rgbClr val="66686B"/>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2000" b="1" dirty="0"/>
              <a:t>Humanity</a:t>
            </a:r>
            <a:r>
              <a:rPr lang="en-GB" sz="2000" dirty="0"/>
              <a:t> means that human suffering must be addressed wherever it is found, with particular attention to the most vulnerable.</a:t>
            </a:r>
          </a:p>
          <a:p>
            <a:r>
              <a:rPr lang="en-GB" sz="2000" b="1" dirty="0"/>
              <a:t>Neutrality </a:t>
            </a:r>
            <a:r>
              <a:rPr lang="en-GB" sz="2000" dirty="0"/>
              <a:t>means that humanitarian aid must not favour any side in an armed conflict or other dispute.</a:t>
            </a:r>
          </a:p>
          <a:p>
            <a:r>
              <a:rPr lang="en-GB" sz="2000" b="1" dirty="0"/>
              <a:t>Impartiality </a:t>
            </a:r>
            <a:r>
              <a:rPr lang="en-GB" sz="2000" dirty="0"/>
              <a:t>means that humanitarian aid must be provided solely on the basis of need, without discrimination.</a:t>
            </a:r>
          </a:p>
          <a:p>
            <a:r>
              <a:rPr lang="en-GB" sz="2000" b="1" dirty="0"/>
              <a:t>Independence</a:t>
            </a:r>
            <a:r>
              <a:rPr lang="en-GB" sz="2000" dirty="0"/>
              <a:t> means the autonomy of humanitarian objectives from political, economic, military or other objectives.</a:t>
            </a:r>
          </a:p>
          <a:p>
            <a:endParaRPr lang="en-GB" sz="2000" dirty="0"/>
          </a:p>
          <a:p>
            <a:pPr marL="0" indent="0" algn="r">
              <a:buNone/>
            </a:pPr>
            <a:r>
              <a:rPr lang="en-GB" sz="1600" i="1" dirty="0"/>
              <a:t>Source: https://civil-protection-humanitarian-</a:t>
            </a:r>
            <a:r>
              <a:rPr lang="en-GB" sz="1600" i="1" dirty="0" err="1"/>
              <a:t>aid.ec.europa.eu</a:t>
            </a:r>
            <a:r>
              <a:rPr lang="en-GB" sz="1600" i="1" dirty="0"/>
              <a:t>/who/humanitarian-</a:t>
            </a:r>
            <a:r>
              <a:rPr lang="en-GB" sz="1600" i="1" dirty="0" err="1"/>
              <a:t>principles_en</a:t>
            </a:r>
            <a:endParaRPr lang="en-GB" sz="1600" i="1" dirty="0"/>
          </a:p>
        </p:txBody>
      </p:sp>
      <p:sp>
        <p:nvSpPr>
          <p:cNvPr id="11" name="Text Placeholder 2">
            <a:extLst>
              <a:ext uri="{FF2B5EF4-FFF2-40B4-BE49-F238E27FC236}">
                <a16:creationId xmlns:a16="http://schemas.microsoft.com/office/drawing/2014/main" id="{E7E6F04F-EF2E-FF49-9985-6A93098097BB}"/>
              </a:ext>
            </a:extLst>
          </p:cNvPr>
          <p:cNvSpPr txBox="1">
            <a:spLocks/>
          </p:cNvSpPr>
          <p:nvPr/>
        </p:nvSpPr>
        <p:spPr>
          <a:xfrm>
            <a:off x="685800" y="1461393"/>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kern="1200" baseline="0">
                <a:solidFill>
                  <a:srgbClr val="D60C46"/>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defRPr/>
            </a:pPr>
            <a:r>
              <a:rPr lang="en-GB" dirty="0">
                <a:solidFill>
                  <a:schemeClr val="accent1"/>
                </a:solidFill>
              </a:rPr>
              <a:t>Humanity, Impartiality, Independence, Neutrality</a:t>
            </a:r>
          </a:p>
        </p:txBody>
      </p:sp>
    </p:spTree>
    <p:extLst>
      <p:ext uri="{BB962C8B-B14F-4D97-AF65-F5344CB8AC3E}">
        <p14:creationId xmlns:p14="http://schemas.microsoft.com/office/powerpoint/2010/main" val="141318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F505A0-220E-77B0-5D82-DECCEC2EE9F8}"/>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EBCB231D-1E3E-9681-8A3B-F0D34AF8F67A}"/>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Humanitarian Principles</a:t>
            </a:r>
          </a:p>
          <a:p>
            <a:pPr>
              <a:defRPr/>
            </a:pPr>
            <a:endParaRPr lang="en-GB" noProof="0" dirty="0">
              <a:solidFill>
                <a:srgbClr val="00B050"/>
              </a:solidFill>
              <a:cs typeface="Calibri"/>
            </a:endParaRPr>
          </a:p>
        </p:txBody>
      </p:sp>
      <p:sp>
        <p:nvSpPr>
          <p:cNvPr id="7" name="Subtitle 2">
            <a:extLst>
              <a:ext uri="{FF2B5EF4-FFF2-40B4-BE49-F238E27FC236}">
                <a16:creationId xmlns:a16="http://schemas.microsoft.com/office/drawing/2014/main" id="{C2F45CFD-394F-1DAD-8113-26C525B3A54A}"/>
              </a:ext>
            </a:extLst>
          </p:cNvPr>
          <p:cNvSpPr txBox="1">
            <a:spLocks/>
          </p:cNvSpPr>
          <p:nvPr/>
        </p:nvSpPr>
        <p:spPr>
          <a:xfrm>
            <a:off x="685800" y="1940223"/>
            <a:ext cx="7488832" cy="3456384"/>
          </a:xfrm>
          <a:prstGeom prst="rect">
            <a:avLst/>
          </a:prstGeom>
          <a:noFill/>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rgbClr val="66686B"/>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00000"/>
              </a:lnSpc>
              <a:spcAft>
                <a:spcPts val="100"/>
              </a:spcAft>
            </a:pPr>
            <a:r>
              <a:rPr lang="en-GB" sz="2000" dirty="0"/>
              <a:t>Clearly communicate your mandate and your </a:t>
            </a:r>
            <a:r>
              <a:rPr lang="en-GB" sz="2000" dirty="0" err="1"/>
              <a:t>work,and</a:t>
            </a:r>
            <a:r>
              <a:rPr lang="en-GB" sz="2000" dirty="0"/>
              <a:t> that of your partners, including to communities and people.</a:t>
            </a:r>
          </a:p>
          <a:p>
            <a:pPr>
              <a:lnSpc>
                <a:spcPct val="100000"/>
              </a:lnSpc>
              <a:spcAft>
                <a:spcPts val="100"/>
              </a:spcAft>
            </a:pPr>
            <a:r>
              <a:rPr lang="en-GB" sz="2000" dirty="0"/>
              <a:t>Ensure meaningful participation of communities and people, taking into consideration age, gender and diversity differences, at all stages of the project cycle.</a:t>
            </a:r>
          </a:p>
          <a:p>
            <a:pPr>
              <a:lnSpc>
                <a:spcPct val="100000"/>
              </a:lnSpc>
              <a:spcAft>
                <a:spcPts val="100"/>
              </a:spcAft>
            </a:pPr>
            <a:r>
              <a:rPr lang="en-GB" sz="2000" dirty="0"/>
              <a:t>Collaborate with others in identifying humanitarian risks including negative perception that might hinder acceptance and access.</a:t>
            </a:r>
          </a:p>
          <a:p>
            <a:pPr>
              <a:lnSpc>
                <a:spcPct val="100000"/>
              </a:lnSpc>
              <a:spcAft>
                <a:spcPts val="100"/>
              </a:spcAft>
            </a:pPr>
            <a:r>
              <a:rPr lang="en-GB" sz="2000" dirty="0"/>
              <a:t>Build a solid understanding of humanitarian principles among staff and partners</a:t>
            </a:r>
          </a:p>
          <a:p>
            <a:pPr marL="0" indent="0" algn="r">
              <a:lnSpc>
                <a:spcPct val="100000"/>
              </a:lnSpc>
              <a:spcAft>
                <a:spcPts val="100"/>
              </a:spcAft>
              <a:buNone/>
            </a:pPr>
            <a:r>
              <a:rPr lang="en-GB" sz="2000" i="1" dirty="0"/>
              <a:t>Sources: https://</a:t>
            </a:r>
            <a:r>
              <a:rPr lang="en-GB" sz="2000" i="1" dirty="0" err="1"/>
              <a:t>emergency.unhcr.org</a:t>
            </a:r>
            <a:r>
              <a:rPr lang="en-GB" sz="2000" i="1" dirty="0"/>
              <a:t>/protection/protection-principles/humanitarian-principles</a:t>
            </a:r>
          </a:p>
        </p:txBody>
      </p:sp>
      <p:sp>
        <p:nvSpPr>
          <p:cNvPr id="11" name="Text Placeholder 2">
            <a:extLst>
              <a:ext uri="{FF2B5EF4-FFF2-40B4-BE49-F238E27FC236}">
                <a16:creationId xmlns:a16="http://schemas.microsoft.com/office/drawing/2014/main" id="{86E12699-E37D-4A85-AB0C-AE6132B8EB18}"/>
              </a:ext>
            </a:extLst>
          </p:cNvPr>
          <p:cNvSpPr txBox="1">
            <a:spLocks/>
          </p:cNvSpPr>
          <p:nvPr/>
        </p:nvSpPr>
        <p:spPr>
          <a:xfrm>
            <a:off x="685800" y="1461393"/>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kern="1200" baseline="0">
                <a:solidFill>
                  <a:srgbClr val="D60C46"/>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defRPr/>
            </a:pPr>
            <a:r>
              <a:rPr lang="en-GB" dirty="0">
                <a:solidFill>
                  <a:schemeClr val="accent1"/>
                </a:solidFill>
              </a:rPr>
              <a:t>Humanity, Impartiality, Independence, Neutrality</a:t>
            </a:r>
          </a:p>
        </p:txBody>
      </p:sp>
    </p:spTree>
    <p:extLst>
      <p:ext uri="{BB962C8B-B14F-4D97-AF65-F5344CB8AC3E}">
        <p14:creationId xmlns:p14="http://schemas.microsoft.com/office/powerpoint/2010/main" val="586782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Sphere Humanitarian Charter</a:t>
            </a:r>
          </a:p>
          <a:p>
            <a:pPr>
              <a:defRPr/>
            </a:pPr>
            <a:endParaRPr lang="en-GB" noProof="0" dirty="0">
              <a:solidFill>
                <a:srgbClr val="00B050"/>
              </a:solidFill>
              <a:cs typeface="Calibri"/>
            </a:endParaRPr>
          </a:p>
        </p:txBody>
      </p:sp>
      <p:sp>
        <p:nvSpPr>
          <p:cNvPr id="3" name="Subtitle 2">
            <a:extLst>
              <a:ext uri="{FF2B5EF4-FFF2-40B4-BE49-F238E27FC236}">
                <a16:creationId xmlns:a16="http://schemas.microsoft.com/office/drawing/2014/main" id="{B7E9081E-4F72-534B-8D77-D9BDDB19189F}"/>
              </a:ext>
            </a:extLst>
          </p:cNvPr>
          <p:cNvSpPr txBox="1">
            <a:spLocks/>
          </p:cNvSpPr>
          <p:nvPr/>
        </p:nvSpPr>
        <p:spPr>
          <a:xfrm>
            <a:off x="871127" y="2464676"/>
            <a:ext cx="6430218" cy="2784341"/>
          </a:xfrm>
          <a:prstGeom prst="rect">
            <a:avLst/>
          </a:prstGeom>
          <a:noFill/>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rgbClr val="66686B"/>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a:r>
              <a:rPr lang="fr-CH" sz="3200" dirty="0" err="1"/>
              <a:t>Dignity</a:t>
            </a:r>
            <a:endParaRPr lang="fr-CH" sz="3200" dirty="0"/>
          </a:p>
          <a:p>
            <a:pPr marL="342900" indent="-342900"/>
            <a:r>
              <a:rPr lang="fr-CH" sz="3200" dirty="0" err="1"/>
              <a:t>Receive</a:t>
            </a:r>
            <a:r>
              <a:rPr lang="fr-CH" sz="3200" dirty="0"/>
              <a:t> support and assistance</a:t>
            </a:r>
          </a:p>
          <a:p>
            <a:pPr marL="342900" indent="-342900"/>
            <a:r>
              <a:rPr lang="fr-CH" sz="3200" dirty="0"/>
              <a:t>Protection and </a:t>
            </a:r>
            <a:r>
              <a:rPr lang="fr-CH" sz="3200" dirty="0" err="1"/>
              <a:t>security</a:t>
            </a:r>
            <a:endParaRPr lang="fr-CH" sz="3200" dirty="0"/>
          </a:p>
        </p:txBody>
      </p:sp>
      <p:sp>
        <p:nvSpPr>
          <p:cNvPr id="5" name="Text Placeholder 2">
            <a:extLst>
              <a:ext uri="{FF2B5EF4-FFF2-40B4-BE49-F238E27FC236}">
                <a16:creationId xmlns:a16="http://schemas.microsoft.com/office/drawing/2014/main" id="{5E316BAE-2384-E846-9D6B-186A9C350A1B}"/>
              </a:ext>
            </a:extLst>
          </p:cNvPr>
          <p:cNvSpPr txBox="1">
            <a:spLocks/>
          </p:cNvSpPr>
          <p:nvPr/>
        </p:nvSpPr>
        <p:spPr>
          <a:xfrm>
            <a:off x="685800" y="1608983"/>
            <a:ext cx="7772400" cy="407403"/>
          </a:xfrm>
          <a:prstGeom prst="rect">
            <a:avLst/>
          </a:prstGeom>
          <a:noFill/>
          <a:ln>
            <a:noFill/>
          </a:ln>
        </p:spPr>
        <p:txBody>
          <a:bodyPr vert="horz" lIns="91440" tIns="45720" rIns="91440" bIns="45720" rtlCol="0">
            <a:no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kern="1200" baseline="0">
                <a:solidFill>
                  <a:srgbClr val="D60C46"/>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defRPr/>
            </a:pPr>
            <a:r>
              <a:rPr lang="en-GB" sz="2400" dirty="0">
                <a:solidFill>
                  <a:schemeClr val="accent1"/>
                </a:solidFill>
              </a:rPr>
              <a:t>People’s right to:</a:t>
            </a:r>
          </a:p>
        </p:txBody>
      </p:sp>
      <p:pic>
        <p:nvPicPr>
          <p:cNvPr id="2" name="Image 3">
            <a:extLst>
              <a:ext uri="{FF2B5EF4-FFF2-40B4-BE49-F238E27FC236}">
                <a16:creationId xmlns:a16="http://schemas.microsoft.com/office/drawing/2014/main" id="{5E8AD9E1-EC74-5196-7515-D96AB23ECAF6}"/>
              </a:ext>
            </a:extLst>
          </p:cNvPr>
          <p:cNvPicPr>
            <a:picLocks noChangeAspect="1"/>
          </p:cNvPicPr>
          <p:nvPr/>
        </p:nvPicPr>
        <p:blipFill>
          <a:blip r:embed="rId2"/>
          <a:stretch>
            <a:fillRect/>
          </a:stretch>
        </p:blipFill>
        <p:spPr>
          <a:xfrm>
            <a:off x="6798575" y="3489623"/>
            <a:ext cx="1850906" cy="2615122"/>
          </a:xfrm>
          <a:prstGeom prst="rect">
            <a:avLst/>
          </a:prstGeom>
        </p:spPr>
      </p:pic>
      <p:sp>
        <p:nvSpPr>
          <p:cNvPr id="4" name="Text Placeholder 2">
            <a:extLst>
              <a:ext uri="{FF2B5EF4-FFF2-40B4-BE49-F238E27FC236}">
                <a16:creationId xmlns:a16="http://schemas.microsoft.com/office/drawing/2014/main" id="{7ECB88AB-B81E-A68F-63E5-8BD8A1CB4319}"/>
              </a:ext>
            </a:extLst>
          </p:cNvPr>
          <p:cNvSpPr txBox="1">
            <a:spLocks/>
          </p:cNvSpPr>
          <p:nvPr/>
        </p:nvSpPr>
        <p:spPr>
          <a:xfrm>
            <a:off x="591065" y="4797184"/>
            <a:ext cx="5908589" cy="407403"/>
          </a:xfrm>
          <a:prstGeom prst="rect">
            <a:avLst/>
          </a:prstGeom>
          <a:noFill/>
          <a:ln>
            <a:noFill/>
          </a:ln>
        </p:spPr>
        <p:txBody>
          <a:bodyPr vert="horz" lIns="91440" tIns="45720" rIns="91440" bIns="45720" rtlCol="0">
            <a:no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kern="1200" baseline="0">
                <a:solidFill>
                  <a:srgbClr val="D60C46"/>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defRPr/>
            </a:pPr>
            <a:r>
              <a:rPr lang="en-GB" sz="2400" dirty="0">
                <a:solidFill>
                  <a:schemeClr val="accent1"/>
                </a:solidFill>
              </a:rPr>
              <a:t>Together with the Sphere Humanitarian Charter, the CHS is one of the Sphere handbook core chapters.</a:t>
            </a:r>
          </a:p>
        </p:txBody>
      </p:sp>
    </p:spTree>
    <p:extLst>
      <p:ext uri="{BB962C8B-B14F-4D97-AF65-F5344CB8AC3E}">
        <p14:creationId xmlns:p14="http://schemas.microsoft.com/office/powerpoint/2010/main" val="34800978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solidFill>
                  <a:srgbClr val="FFFFFF"/>
                </a:solidFill>
                <a:cs typeface="Calibri"/>
              </a:rPr>
              <a:t>The nine commitments</a:t>
            </a:r>
          </a:p>
        </p:txBody>
      </p:sp>
    </p:spTree>
    <p:extLst>
      <p:ext uri="{BB962C8B-B14F-4D97-AF65-F5344CB8AC3E}">
        <p14:creationId xmlns:p14="http://schemas.microsoft.com/office/powerpoint/2010/main" val="2181981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Commitment</a:t>
            </a:r>
            <a:r>
              <a:rPr lang="en-GB" noProof="0" dirty="0">
                <a:solidFill>
                  <a:srgbClr val="FFFFFF"/>
                </a:solidFill>
                <a:cs typeface="Calibri"/>
              </a:rPr>
              <a:t> 1</a:t>
            </a:r>
          </a:p>
        </p:txBody>
      </p:sp>
    </p:spTree>
    <p:extLst>
      <p:ext uri="{BB962C8B-B14F-4D97-AF65-F5344CB8AC3E}">
        <p14:creationId xmlns:p14="http://schemas.microsoft.com/office/powerpoint/2010/main" val="2727477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1728B-E14C-08A5-0B61-D59388D65259}"/>
            </a:ext>
          </a:extLst>
        </p:cNvPr>
        <p:cNvGrpSpPr/>
        <p:nvPr/>
      </p:nvGrpSpPr>
      <p:grpSpPr>
        <a:xfrm>
          <a:off x="0" y="0"/>
          <a:ext cx="0" cy="0"/>
          <a:chOff x="0" y="0"/>
          <a:chExt cx="0" cy="0"/>
        </a:xfrm>
      </p:grpSpPr>
      <p:sp>
        <p:nvSpPr>
          <p:cNvPr id="7" name="Text Placeholder 2">
            <a:extLst>
              <a:ext uri="{FF2B5EF4-FFF2-40B4-BE49-F238E27FC236}">
                <a16:creationId xmlns:a16="http://schemas.microsoft.com/office/drawing/2014/main" id="{F59669B0-24E9-9C30-D09D-CE644E530B23}"/>
              </a:ext>
            </a:extLst>
          </p:cNvPr>
          <p:cNvSpPr>
            <a:spLocks noGrp="1"/>
          </p:cNvSpPr>
          <p:nvPr>
            <p:ph idx="1"/>
          </p:nvPr>
        </p:nvSpPr>
        <p:spPr>
          <a:xfrm>
            <a:off x="4682835" y="2800045"/>
            <a:ext cx="3775365" cy="2916382"/>
          </a:xfrm>
          <a:prstGeom prst="rect">
            <a:avLst/>
          </a:prstGeom>
          <a:noFill/>
          <a:ln>
            <a:noFill/>
          </a:ln>
        </p:spPr>
        <p:txBody>
          <a:bodyPr vert="horz" lIns="91440" tIns="45720" rIns="91440" bIns="45720" rtlCol="0">
            <a:normAutofit fontScale="92500" lnSpcReduction="10000"/>
          </a:bodyPr>
          <a:lstStyle>
            <a:lvl1pPr algn="l">
              <a:defRPr sz="2400">
                <a:solidFill>
                  <a:srgbClr val="66686B"/>
                </a:solidFill>
              </a:defRPr>
            </a:lvl1pPr>
          </a:lstStyle>
          <a:p>
            <a:pPr>
              <a:lnSpc>
                <a:spcPct val="100000"/>
              </a:lnSpc>
              <a:spcBef>
                <a:spcPts val="1350"/>
              </a:spcBef>
            </a:pPr>
            <a:r>
              <a:rPr lang="en-US" dirty="0"/>
              <a:t>Disability, Equity &amp; Inclusion</a:t>
            </a:r>
          </a:p>
          <a:p>
            <a:pPr>
              <a:lnSpc>
                <a:spcPct val="100000"/>
              </a:lnSpc>
              <a:spcBef>
                <a:spcPts val="1350"/>
              </a:spcBef>
            </a:pPr>
            <a:r>
              <a:rPr lang="en-US" dirty="0"/>
              <a:t>Community engagement</a:t>
            </a:r>
          </a:p>
          <a:p>
            <a:pPr>
              <a:lnSpc>
                <a:spcPct val="100000"/>
              </a:lnSpc>
              <a:spcBef>
                <a:spcPts val="1350"/>
              </a:spcBef>
            </a:pPr>
            <a:r>
              <a:rPr lang="en-US" dirty="0"/>
              <a:t>Timely &amp; accessible information</a:t>
            </a:r>
          </a:p>
          <a:p>
            <a:pPr>
              <a:lnSpc>
                <a:spcPct val="100000"/>
              </a:lnSpc>
              <a:spcBef>
                <a:spcPts val="1350"/>
              </a:spcBef>
            </a:pPr>
            <a:r>
              <a:rPr lang="en-US" dirty="0"/>
              <a:t>Meaningful participation</a:t>
            </a:r>
          </a:p>
          <a:p>
            <a:pPr>
              <a:lnSpc>
                <a:spcPct val="100000"/>
              </a:lnSpc>
              <a:spcBef>
                <a:spcPts val="1350"/>
              </a:spcBef>
            </a:pPr>
            <a:r>
              <a:rPr lang="en-US" dirty="0"/>
              <a:t>Ethical &amp; respectful communication</a:t>
            </a:r>
          </a:p>
          <a:p>
            <a:pPr marL="0" lvl="0" indent="0">
              <a:buNone/>
            </a:pPr>
            <a:endParaRPr lang="en-GB" noProof="0" dirty="0"/>
          </a:p>
        </p:txBody>
      </p:sp>
      <p:sp>
        <p:nvSpPr>
          <p:cNvPr id="8" name="Text Placeholder 2">
            <a:extLst>
              <a:ext uri="{FF2B5EF4-FFF2-40B4-BE49-F238E27FC236}">
                <a16:creationId xmlns:a16="http://schemas.microsoft.com/office/drawing/2014/main" id="{43F88BDA-3EAD-142C-EE35-E2EBF50FBC21}"/>
              </a:ext>
            </a:extLst>
          </p:cNvPr>
          <p:cNvSpPr>
            <a:spLocks noGrp="1"/>
          </p:cNvSpPr>
          <p:nvPr>
            <p:ph idx="10"/>
          </p:nvPr>
        </p:nvSpPr>
        <p:spPr>
          <a:xfrm>
            <a:off x="685800" y="756932"/>
            <a:ext cx="7772400" cy="1753564"/>
          </a:xfrm>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r>
              <a:rPr lang="en-GB" sz="2800" b="1" dirty="0">
                <a:solidFill>
                  <a:srgbClr val="F96101"/>
                </a:solidFill>
              </a:rPr>
              <a:t>Commitment 1</a:t>
            </a:r>
            <a:r>
              <a:rPr lang="en-GB" sz="2800" dirty="0">
                <a:solidFill>
                  <a:srgbClr val="F96101"/>
                </a:solidFill>
              </a:rPr>
              <a:t>|Peope and communities can exercise their rights and participate in actions and decisions that affect them.</a:t>
            </a:r>
          </a:p>
          <a:p>
            <a:pPr>
              <a:defRPr/>
            </a:pPr>
            <a:endParaRPr lang="en-GB" sz="2800" noProof="0" dirty="0">
              <a:solidFill>
                <a:srgbClr val="00B050"/>
              </a:solidFill>
              <a:cs typeface="Calibri"/>
            </a:endParaRPr>
          </a:p>
        </p:txBody>
      </p:sp>
      <p:pic>
        <p:nvPicPr>
          <p:cNvPr id="3" name="Picture 2" descr="A blue chat bubble logo&#10;&#10;Description automatically generated">
            <a:extLst>
              <a:ext uri="{FF2B5EF4-FFF2-40B4-BE49-F238E27FC236}">
                <a16:creationId xmlns:a16="http://schemas.microsoft.com/office/drawing/2014/main" id="{A2F864B2-DEE4-9D43-C5E9-A72156CFFE8A}"/>
              </a:ext>
            </a:extLst>
          </p:cNvPr>
          <p:cNvPicPr>
            <a:picLocks noChangeAspect="1"/>
          </p:cNvPicPr>
          <p:nvPr/>
        </p:nvPicPr>
        <p:blipFill>
          <a:blip r:embed="rId3"/>
          <a:stretch>
            <a:fillRect/>
          </a:stretch>
        </p:blipFill>
        <p:spPr>
          <a:xfrm>
            <a:off x="1029176" y="2800045"/>
            <a:ext cx="2768600" cy="2667000"/>
          </a:xfrm>
          <a:prstGeom prst="rect">
            <a:avLst/>
          </a:prstGeom>
        </p:spPr>
      </p:pic>
    </p:spTree>
    <p:extLst>
      <p:ext uri="{BB962C8B-B14F-4D97-AF65-F5344CB8AC3E}">
        <p14:creationId xmlns:p14="http://schemas.microsoft.com/office/powerpoint/2010/main" val="2490014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C2CA2-8403-BB9D-BECE-DA03514E4776}"/>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6E8B5ED1-D7BB-D8BA-53FF-E5DBDC682E1F}"/>
              </a:ext>
            </a:extLst>
          </p:cNvPr>
          <p:cNvSpPr>
            <a:spLocks noGrp="1"/>
          </p:cNvSpPr>
          <p:nvPr>
            <p:ph idx="10"/>
          </p:nvPr>
        </p:nvSpPr>
        <p:spPr>
          <a:xfrm>
            <a:off x="685800" y="753255"/>
            <a:ext cx="7772400" cy="994522"/>
          </a:xfrm>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sz="3900" noProof="0" dirty="0">
                <a:ea typeface="+mn-lt"/>
                <a:cs typeface="+mn-lt"/>
              </a:rPr>
              <a:t>Participation</a:t>
            </a:r>
          </a:p>
          <a:p>
            <a:pPr>
              <a:defRPr/>
            </a:pPr>
            <a:endParaRPr lang="en-GB" noProof="0" dirty="0">
              <a:solidFill>
                <a:srgbClr val="00B050"/>
              </a:solidFill>
              <a:cs typeface="Calibri"/>
            </a:endParaRPr>
          </a:p>
        </p:txBody>
      </p:sp>
      <p:sp>
        <p:nvSpPr>
          <p:cNvPr id="10" name="Rectangle 9">
            <a:extLst>
              <a:ext uri="{FF2B5EF4-FFF2-40B4-BE49-F238E27FC236}">
                <a16:creationId xmlns:a16="http://schemas.microsoft.com/office/drawing/2014/main" id="{E99F9FAD-59D3-3DF6-929B-2421864E4D86}"/>
              </a:ext>
            </a:extLst>
          </p:cNvPr>
          <p:cNvSpPr/>
          <p:nvPr/>
        </p:nvSpPr>
        <p:spPr>
          <a:xfrm>
            <a:off x="856678" y="2090172"/>
            <a:ext cx="7430644" cy="3785652"/>
          </a:xfrm>
          <a:prstGeom prst="rect">
            <a:avLst/>
          </a:prstGeom>
        </p:spPr>
        <p:txBody>
          <a:bodyPr wrap="square">
            <a:spAutoFit/>
          </a:bodyPr>
          <a:lstStyle/>
          <a:p>
            <a:endParaRPr lang="fr-CH" sz="2400" dirty="0">
              <a:solidFill>
                <a:srgbClr val="66686B"/>
              </a:solidFill>
            </a:endParaRPr>
          </a:p>
          <a:p>
            <a:r>
              <a:rPr lang="fr-CH" sz="2400" dirty="0">
                <a:solidFill>
                  <a:srgbClr val="66686B"/>
                </a:solidFill>
              </a:rPr>
              <a:t>The </a:t>
            </a:r>
            <a:r>
              <a:rPr lang="fr-CH" sz="2400" dirty="0" err="1">
                <a:solidFill>
                  <a:srgbClr val="66686B"/>
                </a:solidFill>
              </a:rPr>
              <a:t>processes</a:t>
            </a:r>
            <a:r>
              <a:rPr lang="fr-CH" sz="2400" dirty="0">
                <a:solidFill>
                  <a:srgbClr val="66686B"/>
                </a:solidFill>
              </a:rPr>
              <a:t> and </a:t>
            </a:r>
            <a:r>
              <a:rPr lang="fr-CH" sz="2400" dirty="0" err="1">
                <a:solidFill>
                  <a:srgbClr val="66686B"/>
                </a:solidFill>
              </a:rPr>
              <a:t>activities</a:t>
            </a:r>
            <a:r>
              <a:rPr lang="fr-CH" sz="2400" dirty="0">
                <a:solidFill>
                  <a:srgbClr val="66686B"/>
                </a:solidFill>
              </a:rPr>
              <a:t> </a:t>
            </a:r>
            <a:r>
              <a:rPr lang="fr-CH" sz="2400" dirty="0" err="1">
                <a:solidFill>
                  <a:srgbClr val="66686B"/>
                </a:solidFill>
              </a:rPr>
              <a:t>that</a:t>
            </a:r>
            <a:r>
              <a:rPr lang="fr-CH" sz="2400" dirty="0">
                <a:solidFill>
                  <a:srgbClr val="66686B"/>
                </a:solidFill>
              </a:rPr>
              <a:t> </a:t>
            </a:r>
            <a:r>
              <a:rPr lang="fr-CH" sz="2400" dirty="0" err="1">
                <a:solidFill>
                  <a:srgbClr val="66686B"/>
                </a:solidFill>
              </a:rPr>
              <a:t>allow</a:t>
            </a:r>
            <a:r>
              <a:rPr lang="fr-CH" sz="2400" dirty="0">
                <a:solidFill>
                  <a:srgbClr val="66686B"/>
                </a:solidFill>
              </a:rPr>
              <a:t> people and </a:t>
            </a:r>
            <a:r>
              <a:rPr lang="fr-CH" sz="2400" dirty="0" err="1">
                <a:solidFill>
                  <a:srgbClr val="66686B"/>
                </a:solidFill>
              </a:rPr>
              <a:t>communities</a:t>
            </a:r>
            <a:r>
              <a:rPr lang="fr-CH" sz="2400" dirty="0">
                <a:solidFill>
                  <a:srgbClr val="66686B"/>
                </a:solidFill>
              </a:rPr>
              <a:t> to </a:t>
            </a:r>
            <a:r>
              <a:rPr lang="fr-CH" sz="2400" dirty="0" err="1">
                <a:solidFill>
                  <a:srgbClr val="66686B"/>
                </a:solidFill>
              </a:rPr>
              <a:t>play</a:t>
            </a:r>
            <a:r>
              <a:rPr lang="fr-CH" sz="2400" dirty="0">
                <a:solidFill>
                  <a:srgbClr val="66686B"/>
                </a:solidFill>
              </a:rPr>
              <a:t> an active </a:t>
            </a:r>
            <a:r>
              <a:rPr lang="fr-CH" sz="2400" dirty="0" err="1">
                <a:solidFill>
                  <a:srgbClr val="66686B"/>
                </a:solidFill>
              </a:rPr>
              <a:t>role</a:t>
            </a:r>
            <a:r>
              <a:rPr lang="fr-CH" sz="2400" dirty="0">
                <a:solidFill>
                  <a:srgbClr val="66686B"/>
                </a:solidFill>
              </a:rPr>
              <a:t> in all </a:t>
            </a:r>
            <a:r>
              <a:rPr lang="fr-CH" sz="2400" dirty="0" err="1">
                <a:solidFill>
                  <a:srgbClr val="66686B"/>
                </a:solidFill>
              </a:rPr>
              <a:t>decision-making</a:t>
            </a:r>
            <a:r>
              <a:rPr lang="fr-CH" sz="2400" dirty="0">
                <a:solidFill>
                  <a:srgbClr val="66686B"/>
                </a:solidFill>
              </a:rPr>
              <a:t> </a:t>
            </a:r>
            <a:r>
              <a:rPr lang="fr-CH" sz="2400" dirty="0" err="1">
                <a:solidFill>
                  <a:srgbClr val="66686B"/>
                </a:solidFill>
              </a:rPr>
              <a:t>processes</a:t>
            </a:r>
            <a:r>
              <a:rPr lang="fr-CH" sz="2400" dirty="0">
                <a:solidFill>
                  <a:srgbClr val="66686B"/>
                </a:solidFill>
              </a:rPr>
              <a:t> </a:t>
            </a:r>
            <a:r>
              <a:rPr lang="fr-CH" sz="2400" dirty="0" err="1">
                <a:solidFill>
                  <a:srgbClr val="66686B"/>
                </a:solidFill>
              </a:rPr>
              <a:t>that</a:t>
            </a:r>
            <a:r>
              <a:rPr lang="fr-CH" sz="2400" dirty="0">
                <a:solidFill>
                  <a:srgbClr val="66686B"/>
                </a:solidFill>
              </a:rPr>
              <a:t> affect </a:t>
            </a:r>
            <a:r>
              <a:rPr lang="fr-CH" sz="2400" dirty="0" err="1">
                <a:solidFill>
                  <a:srgbClr val="66686B"/>
                </a:solidFill>
              </a:rPr>
              <a:t>them</a:t>
            </a:r>
            <a:r>
              <a:rPr lang="fr-CH" sz="2400" dirty="0">
                <a:solidFill>
                  <a:srgbClr val="66686B"/>
                </a:solidFill>
              </a:rPr>
              <a:t>.</a:t>
            </a:r>
          </a:p>
          <a:p>
            <a:endParaRPr lang="fr-CH" sz="2400" dirty="0">
              <a:solidFill>
                <a:srgbClr val="66686B"/>
              </a:solidFill>
            </a:endParaRPr>
          </a:p>
          <a:p>
            <a:r>
              <a:rPr lang="en-GB" sz="2400" dirty="0">
                <a:solidFill>
                  <a:srgbClr val="66686B"/>
                </a:solidFill>
              </a:rPr>
              <a:t>Meaningful participation involves all groups, including the most vulnerable and marginalised and is organised in accordance with people’s specific needs and preferences.</a:t>
            </a:r>
          </a:p>
          <a:p>
            <a:endParaRPr lang="en-GB" sz="2400" dirty="0">
              <a:solidFill>
                <a:srgbClr val="66686B"/>
              </a:solidFill>
            </a:endParaRPr>
          </a:p>
          <a:p>
            <a:r>
              <a:rPr lang="en-GB" sz="2400" dirty="0">
                <a:solidFill>
                  <a:srgbClr val="66686B"/>
                </a:solidFill>
              </a:rPr>
              <a:t>Participation is voluntary.</a:t>
            </a:r>
            <a:endParaRPr lang="fr-CH" sz="2400" dirty="0">
              <a:solidFill>
                <a:srgbClr val="66686B"/>
              </a:solidFill>
            </a:endParaRPr>
          </a:p>
        </p:txBody>
      </p:sp>
      <p:sp>
        <p:nvSpPr>
          <p:cNvPr id="2" name="Content Placeholder 2">
            <a:extLst>
              <a:ext uri="{FF2B5EF4-FFF2-40B4-BE49-F238E27FC236}">
                <a16:creationId xmlns:a16="http://schemas.microsoft.com/office/drawing/2014/main" id="{FB98D43E-F6AA-78D4-ED50-2557A53223DF}"/>
              </a:ext>
            </a:extLst>
          </p:cNvPr>
          <p:cNvSpPr txBox="1">
            <a:spLocks/>
          </p:cNvSpPr>
          <p:nvPr/>
        </p:nvSpPr>
        <p:spPr>
          <a:xfrm>
            <a:off x="685800" y="1511571"/>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kern="1200" baseline="0">
                <a:solidFill>
                  <a:srgbClr val="D60C46"/>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CH"/>
              <a:t>CHS Index</a:t>
            </a:r>
            <a:endParaRPr lang="en-CH" dirty="0"/>
          </a:p>
        </p:txBody>
      </p:sp>
    </p:spTree>
    <p:extLst>
      <p:ext uri="{BB962C8B-B14F-4D97-AF65-F5344CB8AC3E}">
        <p14:creationId xmlns:p14="http://schemas.microsoft.com/office/powerpoint/2010/main" val="34246154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D162B-F28B-2158-F53A-016A539C0F25}"/>
            </a:ext>
          </a:extLst>
        </p:cNvPr>
        <p:cNvGrpSpPr/>
        <p:nvPr/>
      </p:nvGrpSpPr>
      <p:grpSpPr>
        <a:xfrm>
          <a:off x="0" y="0"/>
          <a:ext cx="0" cy="0"/>
          <a:chOff x="0" y="0"/>
          <a:chExt cx="0" cy="0"/>
        </a:xfrm>
      </p:grpSpPr>
      <p:sp>
        <p:nvSpPr>
          <p:cNvPr id="7" name="Text Placeholder 2">
            <a:extLst>
              <a:ext uri="{FF2B5EF4-FFF2-40B4-BE49-F238E27FC236}">
                <a16:creationId xmlns:a16="http://schemas.microsoft.com/office/drawing/2014/main" id="{BD315A5A-39EA-476E-E2F6-3FEE5E86C64D}"/>
              </a:ext>
            </a:extLst>
          </p:cNvPr>
          <p:cNvSpPr>
            <a:spLocks noGrp="1"/>
          </p:cNvSpPr>
          <p:nvPr>
            <p:ph idx="1"/>
          </p:nvPr>
        </p:nvSpPr>
        <p:spPr>
          <a:xfrm>
            <a:off x="685800" y="2423147"/>
            <a:ext cx="7772400" cy="2011706"/>
          </a:xfrm>
          <a:prstGeom prst="rect">
            <a:avLst/>
          </a:prstGeom>
          <a:noFill/>
          <a:ln>
            <a:noFill/>
          </a:ln>
        </p:spPr>
        <p:txBody>
          <a:bodyPr vert="horz" lIns="91440" tIns="45720" rIns="91440" bIns="45720" rtlCol="0">
            <a:normAutofit fontScale="92500"/>
          </a:bodyPr>
          <a:lstStyle>
            <a:lvl1pPr algn="l">
              <a:defRPr sz="2400">
                <a:solidFill>
                  <a:srgbClr val="66686B"/>
                </a:solidFill>
              </a:defRPr>
            </a:lvl1pPr>
          </a:lstStyle>
          <a:p>
            <a:pPr marL="285750" lvl="0" indent="-285750">
              <a:lnSpc>
                <a:spcPct val="100000"/>
              </a:lnSpc>
              <a:spcBef>
                <a:spcPts val="1350"/>
              </a:spcBef>
            </a:pPr>
            <a:r>
              <a:rPr lang="en-GB" dirty="0"/>
              <a:t>To respect the fundamental rights and dignity of affected groups</a:t>
            </a:r>
          </a:p>
          <a:p>
            <a:pPr marL="285750" indent="-285750">
              <a:lnSpc>
                <a:spcPct val="100000"/>
              </a:lnSpc>
              <a:spcBef>
                <a:spcPts val="1350"/>
              </a:spcBef>
            </a:pPr>
            <a:r>
              <a:rPr lang="en-GB" dirty="0"/>
              <a:t>To give people information that enables them to make more informed decisions</a:t>
            </a:r>
          </a:p>
          <a:p>
            <a:pPr marL="285750" indent="-285750">
              <a:lnSpc>
                <a:spcPct val="100000"/>
              </a:lnSpc>
              <a:spcBef>
                <a:spcPts val="1350"/>
              </a:spcBef>
            </a:pPr>
            <a:r>
              <a:rPr lang="en-GB" dirty="0"/>
              <a:t>To give people greater control over their lives</a:t>
            </a:r>
            <a:endParaRPr lang="en-GB" noProof="0" dirty="0"/>
          </a:p>
        </p:txBody>
      </p:sp>
      <p:sp>
        <p:nvSpPr>
          <p:cNvPr id="8" name="Text Placeholder 2">
            <a:extLst>
              <a:ext uri="{FF2B5EF4-FFF2-40B4-BE49-F238E27FC236}">
                <a16:creationId xmlns:a16="http://schemas.microsoft.com/office/drawing/2014/main" id="{F349EE8B-7A5A-AB9D-EF07-60BCEA8B0979}"/>
              </a:ext>
            </a:extLst>
          </p:cNvPr>
          <p:cNvSpPr>
            <a:spLocks noGrp="1"/>
          </p:cNvSpPr>
          <p:nvPr>
            <p:ph idx="10"/>
          </p:nvPr>
        </p:nvSpPr>
        <p:spPr>
          <a:xfrm>
            <a:off x="685800" y="753255"/>
            <a:ext cx="7772400" cy="994522"/>
          </a:xfrm>
          <a:prstGeom prst="rect">
            <a:avLst/>
          </a:prstGeom>
          <a:noFill/>
          <a:ln>
            <a:noFill/>
          </a:ln>
        </p:spPr>
        <p:txBody>
          <a:bodyPr vert="horz" lIns="91440" tIns="45720" rIns="91440" bIns="45720" rtlCol="0" anchor="t">
            <a:normAutofit fontScale="92500" lnSpcReduction="20000"/>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sz="3900" noProof="0" dirty="0">
                <a:ea typeface="+mn-lt"/>
                <a:cs typeface="+mn-lt"/>
              </a:rPr>
              <a:t>Why engage with crisis-affected populations? </a:t>
            </a:r>
          </a:p>
          <a:p>
            <a:pPr>
              <a:defRPr/>
            </a:pPr>
            <a:endParaRPr lang="en-GB" noProof="0" dirty="0">
              <a:solidFill>
                <a:srgbClr val="00B050"/>
              </a:solidFill>
              <a:cs typeface="Calibri"/>
            </a:endParaRPr>
          </a:p>
        </p:txBody>
      </p:sp>
      <p:sp>
        <p:nvSpPr>
          <p:cNvPr id="9" name="Text Placeholder 2">
            <a:extLst>
              <a:ext uri="{FF2B5EF4-FFF2-40B4-BE49-F238E27FC236}">
                <a16:creationId xmlns:a16="http://schemas.microsoft.com/office/drawing/2014/main" id="{5EB7067F-F18F-2CC3-D6B3-0FF19B1A5928}"/>
              </a:ext>
            </a:extLst>
          </p:cNvPr>
          <p:cNvSpPr>
            <a:spLocks noGrp="1"/>
          </p:cNvSpPr>
          <p:nvPr>
            <p:ph idx="11"/>
          </p:nvPr>
        </p:nvSpPr>
        <p:spPr>
          <a:xfrm>
            <a:off x="604777" y="2015744"/>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b="1" noProof="0" dirty="0">
                <a:solidFill>
                  <a:schemeClr val="accent1"/>
                </a:solidFill>
              </a:rPr>
              <a:t>The right thing to do:</a:t>
            </a:r>
          </a:p>
        </p:txBody>
      </p:sp>
    </p:spTree>
    <p:extLst>
      <p:ext uri="{BB962C8B-B14F-4D97-AF65-F5344CB8AC3E}">
        <p14:creationId xmlns:p14="http://schemas.microsoft.com/office/powerpoint/2010/main" val="1775799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D0415-D02A-0F3B-71AB-FF890A8FA3C7}"/>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8845C5B7-F134-3E72-311F-1F832D092B05}"/>
              </a:ext>
            </a:extLst>
          </p:cNvPr>
          <p:cNvSpPr>
            <a:spLocks noGrp="1"/>
          </p:cNvSpPr>
          <p:nvPr>
            <p:ph idx="10"/>
          </p:nvPr>
        </p:nvSpPr>
        <p:spPr>
          <a:xfrm>
            <a:off x="685799" y="753255"/>
            <a:ext cx="7972063" cy="994522"/>
          </a:xfrm>
          <a:prstGeom prst="rect">
            <a:avLst/>
          </a:prstGeom>
          <a:noFill/>
          <a:ln>
            <a:noFill/>
          </a:ln>
        </p:spPr>
        <p:txBody>
          <a:bodyPr vert="horz" lIns="91440" tIns="45720" rIns="91440" bIns="45720" rtlCol="0" anchor="t">
            <a:normAutofit fontScale="92500" lnSpcReduction="20000"/>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sz="3900" noProof="0" dirty="0">
                <a:ea typeface="+mn-lt"/>
                <a:cs typeface="+mn-lt"/>
              </a:rPr>
              <a:t>Why engage with crisis-affected populations?</a:t>
            </a:r>
            <a:endParaRPr lang="en-GB" noProof="0" dirty="0">
              <a:solidFill>
                <a:srgbClr val="00B050"/>
              </a:solidFill>
              <a:cs typeface="Calibri"/>
            </a:endParaRPr>
          </a:p>
        </p:txBody>
      </p:sp>
      <p:sp>
        <p:nvSpPr>
          <p:cNvPr id="3" name="Rectangle 2">
            <a:extLst>
              <a:ext uri="{FF2B5EF4-FFF2-40B4-BE49-F238E27FC236}">
                <a16:creationId xmlns:a16="http://schemas.microsoft.com/office/drawing/2014/main" id="{F4D3290D-6D6F-D3BD-5581-11BBEB431585}"/>
              </a:ext>
            </a:extLst>
          </p:cNvPr>
          <p:cNvSpPr/>
          <p:nvPr/>
        </p:nvSpPr>
        <p:spPr>
          <a:xfrm>
            <a:off x="685800" y="2727037"/>
            <a:ext cx="7274689" cy="2298065"/>
          </a:xfrm>
          <a:prstGeom prst="rect">
            <a:avLst/>
          </a:prstGeom>
        </p:spPr>
        <p:txBody>
          <a:bodyPr wrap="square">
            <a:spAutoFit/>
          </a:bodyPr>
          <a:lstStyle/>
          <a:p>
            <a:pPr marL="285750" indent="-285750" defTabSz="685800">
              <a:spcBef>
                <a:spcPts val="1350"/>
              </a:spcBef>
              <a:buFont typeface="Arial" panose="020B0604020202020204" pitchFamily="34" charset="0"/>
              <a:buChar char="•"/>
            </a:pPr>
            <a:r>
              <a:rPr lang="en-GB" sz="2400" dirty="0">
                <a:solidFill>
                  <a:srgbClr val="66686B"/>
                </a:solidFill>
              </a:rPr>
              <a:t>To understand and meet the needs of those affected by crisis better</a:t>
            </a:r>
            <a:endParaRPr lang="fr-CH" sz="2400" dirty="0">
              <a:solidFill>
                <a:srgbClr val="66686B"/>
              </a:solidFill>
            </a:endParaRPr>
          </a:p>
          <a:p>
            <a:pPr marL="285750" indent="-285750" defTabSz="685800">
              <a:spcBef>
                <a:spcPts val="1350"/>
              </a:spcBef>
              <a:buFont typeface="Arial" panose="020B0604020202020204" pitchFamily="34" charset="0"/>
              <a:buChar char="•"/>
            </a:pPr>
            <a:r>
              <a:rPr lang="en-GB" sz="2400" dirty="0">
                <a:solidFill>
                  <a:srgbClr val="66686B"/>
                </a:solidFill>
              </a:rPr>
              <a:t>To reduce costs and waste or inefficiency</a:t>
            </a:r>
          </a:p>
          <a:p>
            <a:pPr marL="285750" indent="-285750" defTabSz="685800">
              <a:spcBef>
                <a:spcPts val="1350"/>
              </a:spcBef>
              <a:buFont typeface="Arial" panose="020B0604020202020204" pitchFamily="34" charset="0"/>
              <a:buChar char="•"/>
            </a:pPr>
            <a:r>
              <a:rPr lang="en-GB" sz="2400" dirty="0">
                <a:solidFill>
                  <a:srgbClr val="66686B"/>
                </a:solidFill>
              </a:rPr>
              <a:t>To improve the sustainability of projects and interventions</a:t>
            </a:r>
          </a:p>
        </p:txBody>
      </p:sp>
      <p:sp>
        <p:nvSpPr>
          <p:cNvPr id="10" name="Text Placeholder 2">
            <a:extLst>
              <a:ext uri="{FF2B5EF4-FFF2-40B4-BE49-F238E27FC236}">
                <a16:creationId xmlns:a16="http://schemas.microsoft.com/office/drawing/2014/main" id="{52DDAF60-0920-F6D0-781A-759B8F854ECD}"/>
              </a:ext>
            </a:extLst>
          </p:cNvPr>
          <p:cNvSpPr txBox="1">
            <a:spLocks/>
          </p:cNvSpPr>
          <p:nvPr/>
        </p:nvSpPr>
        <p:spPr>
          <a:xfrm>
            <a:off x="685800" y="2319634"/>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kern="1200" baseline="0">
                <a:solidFill>
                  <a:srgbClr val="D60C46"/>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defRPr/>
            </a:pPr>
            <a:r>
              <a:rPr lang="en-GB" b="1" dirty="0">
                <a:solidFill>
                  <a:schemeClr val="accent1"/>
                </a:solidFill>
              </a:rPr>
              <a:t>Key to programme effectiveness: </a:t>
            </a:r>
          </a:p>
        </p:txBody>
      </p:sp>
      <p:sp>
        <p:nvSpPr>
          <p:cNvPr id="11" name="Text Placeholder 2">
            <a:extLst>
              <a:ext uri="{FF2B5EF4-FFF2-40B4-BE49-F238E27FC236}">
                <a16:creationId xmlns:a16="http://schemas.microsoft.com/office/drawing/2014/main" id="{538FC332-3AD7-BE7A-01A0-D4CF6013C706}"/>
              </a:ext>
            </a:extLst>
          </p:cNvPr>
          <p:cNvSpPr txBox="1">
            <a:spLocks/>
          </p:cNvSpPr>
          <p:nvPr/>
        </p:nvSpPr>
        <p:spPr>
          <a:xfrm>
            <a:off x="685800" y="1634438"/>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kern="1200" baseline="0">
                <a:solidFill>
                  <a:srgbClr val="D60C46"/>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defRPr/>
            </a:pPr>
            <a:r>
              <a:rPr lang="en-GB" dirty="0">
                <a:solidFill>
                  <a:schemeClr val="accent1"/>
                </a:solidFill>
              </a:rPr>
              <a:t>(Continued) </a:t>
            </a:r>
          </a:p>
        </p:txBody>
      </p:sp>
    </p:spTree>
    <p:extLst>
      <p:ext uri="{BB962C8B-B14F-4D97-AF65-F5344CB8AC3E}">
        <p14:creationId xmlns:p14="http://schemas.microsoft.com/office/powerpoint/2010/main" val="35408749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A57C7-3E77-4C1C-481C-6F8B8C99AE02}"/>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460B7698-5CAE-751C-BDEE-DCFEE8368919}"/>
              </a:ext>
            </a:extLst>
          </p:cNvPr>
          <p:cNvSpPr>
            <a:spLocks noGrp="1"/>
          </p:cNvSpPr>
          <p:nvPr>
            <p:ph idx="10"/>
          </p:nvPr>
        </p:nvSpPr>
        <p:spPr>
          <a:xfrm>
            <a:off x="685800" y="729356"/>
            <a:ext cx="7772400" cy="1030074"/>
          </a:xfrm>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sz="3200" dirty="0">
                <a:ea typeface="+mn-lt"/>
                <a:cs typeface="+mn-lt"/>
              </a:rPr>
              <a:t>People and community engagement scale</a:t>
            </a:r>
          </a:p>
        </p:txBody>
      </p:sp>
      <p:sp>
        <p:nvSpPr>
          <p:cNvPr id="3" name="Content Placeholder 2">
            <a:extLst>
              <a:ext uri="{FF2B5EF4-FFF2-40B4-BE49-F238E27FC236}">
                <a16:creationId xmlns:a16="http://schemas.microsoft.com/office/drawing/2014/main" id="{C3A2038A-769C-DE12-F320-15D3A1F53E79}"/>
              </a:ext>
            </a:extLst>
          </p:cNvPr>
          <p:cNvSpPr>
            <a:spLocks noGrp="1"/>
          </p:cNvSpPr>
          <p:nvPr>
            <p:ph idx="11"/>
          </p:nvPr>
        </p:nvSpPr>
        <p:spPr/>
        <p:txBody>
          <a:bodyPr/>
          <a:lstStyle/>
          <a:p>
            <a:r>
              <a:rPr lang="en-CH" dirty="0"/>
              <a:t>Degrees of increased ownership</a:t>
            </a:r>
          </a:p>
        </p:txBody>
      </p:sp>
      <p:sp>
        <p:nvSpPr>
          <p:cNvPr id="4" name="Up Arrow 3">
            <a:extLst>
              <a:ext uri="{FF2B5EF4-FFF2-40B4-BE49-F238E27FC236}">
                <a16:creationId xmlns:a16="http://schemas.microsoft.com/office/drawing/2014/main" id="{5CBB6E5F-B0E5-B8C3-56EB-FF7E36E32EF3}"/>
              </a:ext>
            </a:extLst>
          </p:cNvPr>
          <p:cNvSpPr/>
          <p:nvPr/>
        </p:nvSpPr>
        <p:spPr>
          <a:xfrm rot="3265918">
            <a:off x="3051350" y="775491"/>
            <a:ext cx="412033" cy="6028168"/>
          </a:xfrm>
          <a:prstGeom prst="upArrow">
            <a:avLst>
              <a:gd name="adj1" fmla="val 50000"/>
              <a:gd name="adj2" fmla="val 55972"/>
            </a:avLst>
          </a:prstGeom>
          <a:gradFill>
            <a:gsLst>
              <a:gs pos="98000">
                <a:schemeClr val="accent1">
                  <a:lumMod val="20000"/>
                  <a:lumOff val="80000"/>
                </a:schemeClr>
              </a:gs>
              <a:gs pos="49000">
                <a:schemeClr val="accent1">
                  <a:lumMod val="45000"/>
                  <a:lumOff val="55000"/>
                </a:schemeClr>
              </a:gs>
              <a:gs pos="1000">
                <a:srgbClr val="E91458"/>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4" name="TextBox 13">
            <a:extLst>
              <a:ext uri="{FF2B5EF4-FFF2-40B4-BE49-F238E27FC236}">
                <a16:creationId xmlns:a16="http://schemas.microsoft.com/office/drawing/2014/main" id="{6B2709A6-82FA-C9D3-F7A7-E027288CEC73}"/>
              </a:ext>
            </a:extLst>
          </p:cNvPr>
          <p:cNvSpPr txBox="1"/>
          <p:nvPr/>
        </p:nvSpPr>
        <p:spPr>
          <a:xfrm>
            <a:off x="2258291" y="5267361"/>
            <a:ext cx="1191491" cy="369332"/>
          </a:xfrm>
          <a:prstGeom prst="rect">
            <a:avLst/>
          </a:prstGeom>
          <a:noFill/>
        </p:spPr>
        <p:txBody>
          <a:bodyPr wrap="square" rtlCol="0">
            <a:spAutoFit/>
          </a:bodyPr>
          <a:lstStyle/>
          <a:p>
            <a:r>
              <a:rPr lang="en-CH" dirty="0"/>
              <a:t>Inform</a:t>
            </a:r>
          </a:p>
        </p:txBody>
      </p:sp>
      <p:sp>
        <p:nvSpPr>
          <p:cNvPr id="15" name="TextBox 14">
            <a:extLst>
              <a:ext uri="{FF2B5EF4-FFF2-40B4-BE49-F238E27FC236}">
                <a16:creationId xmlns:a16="http://schemas.microsoft.com/office/drawing/2014/main" id="{3B9754D0-E408-51D7-D100-503CB725B8DD}"/>
              </a:ext>
            </a:extLst>
          </p:cNvPr>
          <p:cNvSpPr txBox="1"/>
          <p:nvPr/>
        </p:nvSpPr>
        <p:spPr>
          <a:xfrm>
            <a:off x="3408219" y="4509033"/>
            <a:ext cx="1191491" cy="369332"/>
          </a:xfrm>
          <a:prstGeom prst="rect">
            <a:avLst/>
          </a:prstGeom>
          <a:noFill/>
        </p:spPr>
        <p:txBody>
          <a:bodyPr wrap="square" rtlCol="0">
            <a:spAutoFit/>
          </a:bodyPr>
          <a:lstStyle/>
          <a:p>
            <a:r>
              <a:rPr lang="en-CH" dirty="0"/>
              <a:t>Consult</a:t>
            </a:r>
          </a:p>
        </p:txBody>
      </p:sp>
      <p:sp>
        <p:nvSpPr>
          <p:cNvPr id="16" name="TextBox 15">
            <a:extLst>
              <a:ext uri="{FF2B5EF4-FFF2-40B4-BE49-F238E27FC236}">
                <a16:creationId xmlns:a16="http://schemas.microsoft.com/office/drawing/2014/main" id="{F8D123EC-0021-078A-D2F4-B9FA88F20291}"/>
              </a:ext>
            </a:extLst>
          </p:cNvPr>
          <p:cNvSpPr txBox="1"/>
          <p:nvPr/>
        </p:nvSpPr>
        <p:spPr>
          <a:xfrm>
            <a:off x="5370679" y="3063913"/>
            <a:ext cx="1385455" cy="369332"/>
          </a:xfrm>
          <a:prstGeom prst="rect">
            <a:avLst/>
          </a:prstGeom>
          <a:noFill/>
        </p:spPr>
        <p:txBody>
          <a:bodyPr wrap="square" rtlCol="0">
            <a:spAutoFit/>
          </a:bodyPr>
          <a:lstStyle/>
          <a:p>
            <a:r>
              <a:rPr lang="en-CH" dirty="0"/>
              <a:t>Collaborate</a:t>
            </a:r>
          </a:p>
        </p:txBody>
      </p:sp>
      <p:sp>
        <p:nvSpPr>
          <p:cNvPr id="17" name="TextBox 16">
            <a:extLst>
              <a:ext uri="{FF2B5EF4-FFF2-40B4-BE49-F238E27FC236}">
                <a16:creationId xmlns:a16="http://schemas.microsoft.com/office/drawing/2014/main" id="{0FE74E2D-00EF-2702-D87F-CACB4219D0B0}"/>
              </a:ext>
            </a:extLst>
          </p:cNvPr>
          <p:cNvSpPr txBox="1"/>
          <p:nvPr/>
        </p:nvSpPr>
        <p:spPr>
          <a:xfrm>
            <a:off x="4442425" y="3773757"/>
            <a:ext cx="1191491" cy="369332"/>
          </a:xfrm>
          <a:prstGeom prst="rect">
            <a:avLst/>
          </a:prstGeom>
          <a:noFill/>
        </p:spPr>
        <p:txBody>
          <a:bodyPr wrap="square" rtlCol="0">
            <a:spAutoFit/>
          </a:bodyPr>
          <a:lstStyle/>
          <a:p>
            <a:r>
              <a:rPr lang="en-CH" dirty="0"/>
              <a:t>Involve</a:t>
            </a:r>
          </a:p>
        </p:txBody>
      </p:sp>
      <p:sp>
        <p:nvSpPr>
          <p:cNvPr id="18" name="TextBox 17">
            <a:extLst>
              <a:ext uri="{FF2B5EF4-FFF2-40B4-BE49-F238E27FC236}">
                <a16:creationId xmlns:a16="http://schemas.microsoft.com/office/drawing/2014/main" id="{77F2EB46-661F-EB8F-42E3-C57E8481F420}"/>
              </a:ext>
            </a:extLst>
          </p:cNvPr>
          <p:cNvSpPr txBox="1"/>
          <p:nvPr/>
        </p:nvSpPr>
        <p:spPr>
          <a:xfrm>
            <a:off x="6368207" y="2202071"/>
            <a:ext cx="1958374" cy="646331"/>
          </a:xfrm>
          <a:prstGeom prst="rect">
            <a:avLst/>
          </a:prstGeom>
          <a:noFill/>
        </p:spPr>
        <p:txBody>
          <a:bodyPr wrap="square" rtlCol="0">
            <a:spAutoFit/>
          </a:bodyPr>
          <a:lstStyle/>
          <a:p>
            <a:r>
              <a:rPr lang="en-CH" dirty="0"/>
              <a:t>Ownership/shared leadership</a:t>
            </a:r>
          </a:p>
        </p:txBody>
      </p:sp>
      <p:cxnSp>
        <p:nvCxnSpPr>
          <p:cNvPr id="22" name="Straight Connector 21">
            <a:extLst>
              <a:ext uri="{FF2B5EF4-FFF2-40B4-BE49-F238E27FC236}">
                <a16:creationId xmlns:a16="http://schemas.microsoft.com/office/drawing/2014/main" id="{7A01E44D-0B3C-AE46-A4A1-9E8FC0CC286F}"/>
              </a:ext>
            </a:extLst>
          </p:cNvPr>
          <p:cNvCxnSpPr>
            <a:cxnSpLocks/>
          </p:cNvCxnSpPr>
          <p:nvPr/>
        </p:nvCxnSpPr>
        <p:spPr>
          <a:xfrm flipH="1">
            <a:off x="2355270" y="4679844"/>
            <a:ext cx="9282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E8E5A75-4811-0110-3DAC-5C4596634485}"/>
              </a:ext>
            </a:extLst>
          </p:cNvPr>
          <p:cNvCxnSpPr/>
          <p:nvPr/>
        </p:nvCxnSpPr>
        <p:spPr>
          <a:xfrm flipH="1">
            <a:off x="5439953" y="2490830"/>
            <a:ext cx="9282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ABE4A20-6D77-EDB7-0AF2-1D907E9114E1}"/>
              </a:ext>
            </a:extLst>
          </p:cNvPr>
          <p:cNvCxnSpPr/>
          <p:nvPr/>
        </p:nvCxnSpPr>
        <p:spPr>
          <a:xfrm flipH="1">
            <a:off x="4378038" y="3235034"/>
            <a:ext cx="9282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B3D6951-0213-33C5-00F1-D0D173E71508}"/>
              </a:ext>
            </a:extLst>
          </p:cNvPr>
          <p:cNvCxnSpPr/>
          <p:nvPr/>
        </p:nvCxnSpPr>
        <p:spPr>
          <a:xfrm flipH="1">
            <a:off x="3380509" y="3944568"/>
            <a:ext cx="9282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3E5E15D-C167-0812-37B1-AB9171788C20}"/>
              </a:ext>
            </a:extLst>
          </p:cNvPr>
          <p:cNvCxnSpPr>
            <a:cxnSpLocks/>
          </p:cNvCxnSpPr>
          <p:nvPr/>
        </p:nvCxnSpPr>
        <p:spPr>
          <a:xfrm flipH="1">
            <a:off x="1288472" y="5438172"/>
            <a:ext cx="92825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7108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Objectives of the workshop</a:t>
            </a:r>
          </a:p>
          <a:p>
            <a:pPr>
              <a:defRPr/>
            </a:pPr>
            <a:endParaRPr lang="en-GB" noProof="0" dirty="0">
              <a:solidFill>
                <a:srgbClr val="00B050"/>
              </a:solidFill>
              <a:cs typeface="Calibri"/>
            </a:endParaRPr>
          </a:p>
        </p:txBody>
      </p:sp>
      <p:sp>
        <p:nvSpPr>
          <p:cNvPr id="9" name="Text Placeholder 2"/>
          <p:cNvSpPr>
            <a:spLocks noGrp="1"/>
          </p:cNvSpPr>
          <p:nvPr>
            <p:ph idx="11"/>
          </p:nvPr>
        </p:nvSpPr>
        <p:spPr>
          <a:xfrm>
            <a:off x="685800" y="1333822"/>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noProof="0" dirty="0">
                <a:solidFill>
                  <a:schemeClr val="accent1"/>
                </a:solidFill>
              </a:rPr>
              <a:t>By the end of the workshop, participants will be able to:</a:t>
            </a:r>
          </a:p>
        </p:txBody>
      </p:sp>
      <p:sp>
        <p:nvSpPr>
          <p:cNvPr id="10" name="Rectangle 9">
            <a:extLst>
              <a:ext uri="{FF2B5EF4-FFF2-40B4-BE49-F238E27FC236}">
                <a16:creationId xmlns:a16="http://schemas.microsoft.com/office/drawing/2014/main" id="{2486FC8B-30A7-C548-A56E-10C56C71B9F6}"/>
              </a:ext>
            </a:extLst>
          </p:cNvPr>
          <p:cNvSpPr/>
          <p:nvPr/>
        </p:nvSpPr>
        <p:spPr>
          <a:xfrm>
            <a:off x="685800" y="1896698"/>
            <a:ext cx="7921487" cy="4647426"/>
          </a:xfrm>
          <a:prstGeom prst="rect">
            <a:avLst/>
          </a:prstGeom>
        </p:spPr>
        <p:txBody>
          <a:bodyPr wrap="square">
            <a:spAutoFit/>
          </a:bodyPr>
          <a:lstStyle/>
          <a:p>
            <a:pPr marL="342900" indent="-342900">
              <a:buFont typeface="Arial" panose="020B0604020202020204" pitchFamily="34" charset="0"/>
              <a:buChar char="•"/>
            </a:pPr>
            <a:r>
              <a:rPr lang="en-GB" sz="2000" dirty="0"/>
              <a:t>Describe the Core Humanitarian Standard and it’s purpose</a:t>
            </a:r>
          </a:p>
          <a:p>
            <a:r>
              <a:rPr lang="en-GB" sz="2000" dirty="0"/>
              <a:t> </a:t>
            </a:r>
            <a:endParaRPr lang="fr-CH" sz="2000" dirty="0"/>
          </a:p>
          <a:p>
            <a:pPr marL="285750" lvl="0" indent="-285750">
              <a:buFont typeface="Arial" panose="020B0604020202020204" pitchFamily="34" charset="0"/>
              <a:buChar char="•"/>
            </a:pPr>
            <a:r>
              <a:rPr lang="en-GB" sz="2000" dirty="0"/>
              <a:t>List the nine commitments of the Core Humanitarian Standard and explain how each contributes to the delivery of a quality humanitarian response;</a:t>
            </a:r>
            <a:br>
              <a:rPr lang="en-GB" sz="2000" dirty="0"/>
            </a:br>
            <a:endParaRPr lang="fr-CH" sz="2000" dirty="0"/>
          </a:p>
          <a:p>
            <a:pPr marL="285750" lvl="0" indent="-285750">
              <a:buFont typeface="Arial" panose="020B0604020202020204" pitchFamily="34" charset="0"/>
              <a:buChar char="•"/>
            </a:pPr>
            <a:r>
              <a:rPr lang="en-GB" sz="2000" dirty="0"/>
              <a:t>Give examples of good practice drawn from their own experience, from other participants and more widely from different sectors;</a:t>
            </a:r>
            <a:br>
              <a:rPr lang="en-GB" sz="2000" dirty="0"/>
            </a:br>
            <a:endParaRPr lang="fr-CH" sz="2000" dirty="0"/>
          </a:p>
          <a:p>
            <a:pPr marL="285750" lvl="0" indent="-285750">
              <a:buFont typeface="Arial" panose="020B0604020202020204" pitchFamily="34" charset="0"/>
              <a:buChar char="•"/>
            </a:pPr>
            <a:r>
              <a:rPr lang="en-GB" sz="2000" dirty="0"/>
              <a:t>Act as advocates and peer leaders on the importance of quality and accountability in humanitarian action</a:t>
            </a:r>
          </a:p>
          <a:p>
            <a:pPr lvl="0"/>
            <a:endParaRPr lang="en-GB" sz="2000" dirty="0"/>
          </a:p>
          <a:p>
            <a:pPr marL="285750" lvl="0" indent="-285750">
              <a:buFont typeface="Arial" panose="020B0604020202020204" pitchFamily="34" charset="0"/>
              <a:buChar char="•"/>
            </a:pPr>
            <a:r>
              <a:rPr lang="en-GB" sz="2000" dirty="0"/>
              <a:t>Explain advantages and processes for the three different verification options</a:t>
            </a:r>
          </a:p>
          <a:p>
            <a:pPr lvl="0"/>
            <a:endParaRPr lang="en-GB" sz="1600" dirty="0"/>
          </a:p>
        </p:txBody>
      </p:sp>
    </p:spTree>
    <p:extLst>
      <p:ext uri="{BB962C8B-B14F-4D97-AF65-F5344CB8AC3E}">
        <p14:creationId xmlns:p14="http://schemas.microsoft.com/office/powerpoint/2010/main" val="30255389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475BE-1615-E130-9E97-AF0D51CCD9AE}"/>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D0EA6383-AFEA-83A1-AA31-D23A30567B4A}"/>
              </a:ext>
            </a:extLst>
          </p:cNvPr>
          <p:cNvSpPr>
            <a:spLocks noGrp="1"/>
          </p:cNvSpPr>
          <p:nvPr>
            <p:ph idx="10"/>
          </p:nvPr>
        </p:nvSpPr>
        <p:spPr>
          <a:xfrm>
            <a:off x="685800" y="581805"/>
            <a:ext cx="7772400" cy="705362"/>
          </a:xfrm>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Key</a:t>
            </a:r>
            <a:r>
              <a:rPr lang="en-GB" dirty="0">
                <a:ea typeface="+mn-lt"/>
                <a:cs typeface="+mn-lt"/>
              </a:rPr>
              <a:t> to the steps</a:t>
            </a:r>
            <a:endParaRPr lang="en-GB" noProof="0" dirty="0">
              <a:ea typeface="+mn-lt"/>
              <a:cs typeface="+mn-lt"/>
            </a:endParaRPr>
          </a:p>
        </p:txBody>
      </p:sp>
      <p:sp>
        <p:nvSpPr>
          <p:cNvPr id="9" name="Rectangle 8">
            <a:extLst>
              <a:ext uri="{FF2B5EF4-FFF2-40B4-BE49-F238E27FC236}">
                <a16:creationId xmlns:a16="http://schemas.microsoft.com/office/drawing/2014/main" id="{39C069C0-7C10-61EA-B762-2F0E59D9DED4}"/>
              </a:ext>
            </a:extLst>
          </p:cNvPr>
          <p:cNvSpPr/>
          <p:nvPr/>
        </p:nvSpPr>
        <p:spPr>
          <a:xfrm>
            <a:off x="177165" y="1382843"/>
            <a:ext cx="8789669" cy="5632311"/>
          </a:xfrm>
          <a:prstGeom prst="rect">
            <a:avLst/>
          </a:prstGeom>
          <a:solidFill>
            <a:schemeClr val="bg1"/>
          </a:solidFill>
        </p:spPr>
        <p:txBody>
          <a:bodyPr wrap="square">
            <a:spAutoFit/>
          </a:bodyPr>
          <a:lstStyle/>
          <a:p>
            <a:pPr marL="66675" marR="356235">
              <a:spcAft>
                <a:spcPts val="0"/>
              </a:spcAft>
            </a:pPr>
            <a:r>
              <a:rPr lang="en-GB" b="1" dirty="0">
                <a:solidFill>
                  <a:srgbClr val="D60D46"/>
                </a:solidFill>
                <a:latin typeface="Calibri" panose="020F0502020204030204" pitchFamily="34" charset="0"/>
                <a:ea typeface="Times New Roman" panose="02020603050405020304" pitchFamily="18" charset="0"/>
                <a:cs typeface="Arial" panose="020B0604020202020204" pitchFamily="34" charset="0"/>
              </a:rPr>
              <a:t>Inform:</a:t>
            </a:r>
            <a:r>
              <a:rPr lang="en-GB" dirty="0">
                <a:solidFill>
                  <a:srgbClr val="D60D46"/>
                </a:solidFill>
                <a:latin typeface="Calibri" panose="020F0502020204030204" pitchFamily="34" charset="0"/>
                <a:ea typeface="Times New Roman" panose="02020603050405020304" pitchFamily="18" charset="0"/>
                <a:cs typeface="Arial" panose="020B0604020202020204" pitchFamily="34" charset="0"/>
              </a:rPr>
              <a:t> </a:t>
            </a:r>
            <a:r>
              <a:rPr lang="en-GB" dirty="0">
                <a:latin typeface="Calibri" panose="020F0502020204030204" pitchFamily="34" charset="0"/>
                <a:ea typeface="Times New Roman" panose="02020603050405020304" pitchFamily="18" charset="0"/>
                <a:cs typeface="Arial" panose="020B0604020202020204" pitchFamily="34" charset="0"/>
              </a:rPr>
              <a:t>To provide relevant and accessible information about the situation and the programme</a:t>
            </a:r>
          </a:p>
          <a:p>
            <a:pPr marL="66675" marR="356235">
              <a:spcAft>
                <a:spcPts val="0"/>
              </a:spcAft>
            </a:pPr>
            <a:r>
              <a:rPr lang="en-GB" dirty="0">
                <a:latin typeface="Calibri" panose="020F0502020204030204" pitchFamily="34" charset="0"/>
                <a:ea typeface="Times New Roman" panose="02020603050405020304" pitchFamily="18" charset="0"/>
                <a:cs typeface="Arial" panose="020B0604020202020204" pitchFamily="34" charset="0"/>
              </a:rPr>
              <a:t>       	Radio, SMS, social media, information boards, community leaders …</a:t>
            </a:r>
            <a:endParaRPr lang="en-CO" sz="2000" b="1" dirty="0">
              <a:latin typeface="Arial" panose="020B0604020202020204" pitchFamily="34" charset="0"/>
              <a:ea typeface="Times New Roman" panose="02020603050405020304" pitchFamily="18" charset="0"/>
            </a:endParaRPr>
          </a:p>
          <a:p>
            <a:r>
              <a:rPr lang="en-GB" dirty="0">
                <a:latin typeface="Calibri" panose="020F0502020204030204" pitchFamily="34" charset="0"/>
                <a:ea typeface="Times New Roman" panose="02020603050405020304" pitchFamily="18" charset="0"/>
                <a:cs typeface="Arial" panose="020B0604020202020204" pitchFamily="34" charset="0"/>
              </a:rPr>
              <a:t> </a:t>
            </a:r>
            <a:endParaRPr lang="en-CO" sz="2000" b="1" dirty="0">
              <a:latin typeface="Arial" panose="020B0604020202020204" pitchFamily="34" charset="0"/>
              <a:ea typeface="Times New Roman" panose="02020603050405020304" pitchFamily="18" charset="0"/>
            </a:endParaRPr>
          </a:p>
          <a:p>
            <a:pPr marL="66675" marR="168910">
              <a:spcAft>
                <a:spcPts val="0"/>
              </a:spcAft>
            </a:pPr>
            <a:r>
              <a:rPr lang="en-GB" b="1" dirty="0">
                <a:solidFill>
                  <a:srgbClr val="D60D46"/>
                </a:solidFill>
                <a:latin typeface="Calibri" panose="020F0502020204030204" pitchFamily="34" charset="0"/>
                <a:ea typeface="Times New Roman" panose="02020603050405020304" pitchFamily="18" charset="0"/>
                <a:cs typeface="Arial" panose="020B0604020202020204" pitchFamily="34" charset="0"/>
              </a:rPr>
              <a:t>Consult:</a:t>
            </a:r>
            <a:r>
              <a:rPr lang="en-GB" dirty="0">
                <a:solidFill>
                  <a:srgbClr val="D60D46"/>
                </a:solidFill>
                <a:latin typeface="Calibri" panose="020F0502020204030204" pitchFamily="34" charset="0"/>
                <a:ea typeface="Times New Roman" panose="02020603050405020304" pitchFamily="18" charset="0"/>
                <a:cs typeface="Arial" panose="020B0604020202020204" pitchFamily="34" charset="0"/>
              </a:rPr>
              <a:t> </a:t>
            </a:r>
            <a:r>
              <a:rPr lang="fr-CH" dirty="0">
                <a:latin typeface="Calibri" panose="020F0502020204030204" pitchFamily="34" charset="0"/>
                <a:ea typeface="Times New Roman" panose="02020603050405020304" pitchFamily="18" charset="0"/>
                <a:cs typeface="Arial" panose="020B0604020202020204" pitchFamily="34" charset="0"/>
              </a:rPr>
              <a:t>Inputs </a:t>
            </a:r>
            <a:r>
              <a:rPr lang="fr-CH" dirty="0" err="1">
                <a:latin typeface="Calibri" panose="020F0502020204030204" pitchFamily="34" charset="0"/>
                <a:ea typeface="Times New Roman" panose="02020603050405020304" pitchFamily="18" charset="0"/>
                <a:cs typeface="Arial" panose="020B0604020202020204" pitchFamily="34" charset="0"/>
              </a:rPr>
              <a:t>thought</a:t>
            </a:r>
            <a:r>
              <a:rPr lang="fr-CH" dirty="0">
                <a:latin typeface="Calibri" panose="020F0502020204030204" pitchFamily="34" charset="0"/>
                <a:ea typeface="Times New Roman" panose="02020603050405020304" pitchFamily="18" charset="0"/>
                <a:cs typeface="Arial" panose="020B0604020202020204" pitchFamily="34" charset="0"/>
              </a:rPr>
              <a:t> to </a:t>
            </a:r>
            <a:r>
              <a:rPr lang="fr-CH" dirty="0" err="1">
                <a:latin typeface="Calibri" panose="020F0502020204030204" pitchFamily="34" charset="0"/>
                <a:ea typeface="Times New Roman" panose="02020603050405020304" pitchFamily="18" charset="0"/>
                <a:cs typeface="Arial" panose="020B0604020202020204" pitchFamily="34" charset="0"/>
              </a:rPr>
              <a:t>obtain</a:t>
            </a:r>
            <a:r>
              <a:rPr lang="fr-CH" dirty="0">
                <a:latin typeface="Calibri" panose="020F0502020204030204" pitchFamily="34" charset="0"/>
                <a:ea typeface="Times New Roman" panose="02020603050405020304" pitchFamily="18" charset="0"/>
                <a:cs typeface="Arial" panose="020B0604020202020204" pitchFamily="34" charset="0"/>
              </a:rPr>
              <a:t> </a:t>
            </a:r>
            <a:r>
              <a:rPr lang="fr-CH" dirty="0" err="1">
                <a:latin typeface="Calibri" panose="020F0502020204030204" pitchFamily="34" charset="0"/>
                <a:ea typeface="Times New Roman" panose="02020603050405020304" pitchFamily="18" charset="0"/>
                <a:cs typeface="Arial" panose="020B0604020202020204" pitchFamily="34" charset="0"/>
              </a:rPr>
              <a:t>specific</a:t>
            </a:r>
            <a:r>
              <a:rPr lang="fr-CH" dirty="0">
                <a:latin typeface="Calibri" panose="020F0502020204030204" pitchFamily="34" charset="0"/>
                <a:ea typeface="Times New Roman" panose="02020603050405020304" pitchFamily="18" charset="0"/>
                <a:cs typeface="Arial" panose="020B0604020202020204" pitchFamily="34" charset="0"/>
              </a:rPr>
              <a:t> informations, or feedback on </a:t>
            </a:r>
            <a:r>
              <a:rPr lang="fr-CH" dirty="0" err="1">
                <a:latin typeface="Calibri" panose="020F0502020204030204" pitchFamily="34" charset="0"/>
                <a:ea typeface="Times New Roman" panose="02020603050405020304" pitchFamily="18" charset="0"/>
                <a:cs typeface="Arial" panose="020B0604020202020204" pitchFamily="34" charset="0"/>
              </a:rPr>
              <a:t>analysis</a:t>
            </a:r>
            <a:r>
              <a:rPr lang="fr-CH" dirty="0">
                <a:latin typeface="Calibri" panose="020F0502020204030204" pitchFamily="34" charset="0"/>
                <a:ea typeface="Times New Roman" panose="02020603050405020304" pitchFamily="18" charset="0"/>
                <a:cs typeface="Arial" panose="020B0604020202020204" pitchFamily="34" charset="0"/>
              </a:rPr>
              <a:t>, alternative or </a:t>
            </a:r>
            <a:r>
              <a:rPr lang="fr-CH" dirty="0" err="1">
                <a:latin typeface="Calibri" panose="020F0502020204030204" pitchFamily="34" charset="0"/>
                <a:ea typeface="Times New Roman" panose="02020603050405020304" pitchFamily="18" charset="0"/>
                <a:cs typeface="Arial" panose="020B0604020202020204" pitchFamily="34" charset="0"/>
              </a:rPr>
              <a:t>decision</a:t>
            </a:r>
            <a:endParaRPr lang="fr-CH" dirty="0">
              <a:latin typeface="Calibri" panose="020F0502020204030204" pitchFamily="34" charset="0"/>
              <a:ea typeface="Times New Roman" panose="02020603050405020304" pitchFamily="18" charset="0"/>
              <a:cs typeface="Arial" panose="020B0604020202020204" pitchFamily="34" charset="0"/>
            </a:endParaRPr>
          </a:p>
          <a:p>
            <a:pPr marL="66675" marR="168910">
              <a:spcAft>
                <a:spcPts val="0"/>
              </a:spcAft>
            </a:pPr>
            <a:r>
              <a:rPr lang="fr-CH" dirty="0">
                <a:latin typeface="Calibri" panose="020F0502020204030204" pitchFamily="34" charset="0"/>
                <a:ea typeface="Times New Roman" panose="02020603050405020304" pitchFamily="18" charset="0"/>
                <a:cs typeface="Arial" panose="020B0604020202020204" pitchFamily="34" charset="0"/>
              </a:rPr>
              <a:t>       	Focus-group, </a:t>
            </a:r>
            <a:r>
              <a:rPr lang="fr-CH" dirty="0" err="1">
                <a:latin typeface="Calibri" panose="020F0502020204030204" pitchFamily="34" charset="0"/>
                <a:ea typeface="Times New Roman" panose="02020603050405020304" pitchFamily="18" charset="0"/>
                <a:cs typeface="Arial" panose="020B0604020202020204" pitchFamily="34" charset="0"/>
              </a:rPr>
              <a:t>survey</a:t>
            </a:r>
            <a:r>
              <a:rPr lang="fr-CH" dirty="0">
                <a:latin typeface="Calibri" panose="020F0502020204030204" pitchFamily="34" charset="0"/>
                <a:ea typeface="Times New Roman" panose="02020603050405020304" pitchFamily="18" charset="0"/>
                <a:cs typeface="Arial" panose="020B0604020202020204" pitchFamily="34" charset="0"/>
              </a:rPr>
              <a:t>, interview, </a:t>
            </a:r>
            <a:r>
              <a:rPr lang="fr-CH" dirty="0" err="1">
                <a:latin typeface="Calibri" panose="020F0502020204030204" pitchFamily="34" charset="0"/>
                <a:ea typeface="Times New Roman" panose="02020603050405020304" pitchFamily="18" charset="0"/>
                <a:cs typeface="Arial" panose="020B0604020202020204" pitchFamily="34" charset="0"/>
              </a:rPr>
              <a:t>providing</a:t>
            </a:r>
            <a:r>
              <a:rPr lang="fr-CH" dirty="0">
                <a:latin typeface="Calibri" panose="020F0502020204030204" pitchFamily="34" charset="0"/>
                <a:ea typeface="Times New Roman" panose="02020603050405020304" pitchFamily="18" charset="0"/>
                <a:cs typeface="Arial" panose="020B0604020202020204" pitchFamily="34" charset="0"/>
              </a:rPr>
              <a:t> one-off feedback, key </a:t>
            </a:r>
            <a:r>
              <a:rPr lang="fr-CH" dirty="0" err="1">
                <a:latin typeface="Calibri" panose="020F0502020204030204" pitchFamily="34" charset="0"/>
                <a:ea typeface="Times New Roman" panose="02020603050405020304" pitchFamily="18" charset="0"/>
                <a:cs typeface="Arial" panose="020B0604020202020204" pitchFamily="34" charset="0"/>
              </a:rPr>
              <a:t>informants</a:t>
            </a:r>
            <a:endParaRPr lang="en-CO" dirty="0">
              <a:latin typeface="Arial" panose="020B0604020202020204" pitchFamily="34" charset="0"/>
              <a:ea typeface="Times New Roman" panose="02020603050405020304" pitchFamily="18" charset="0"/>
            </a:endParaRPr>
          </a:p>
          <a:p>
            <a:pPr>
              <a:spcBef>
                <a:spcPts val="5"/>
              </a:spcBef>
            </a:pPr>
            <a:r>
              <a:rPr lang="en-GB" dirty="0">
                <a:latin typeface="Calibri" panose="020F0502020204030204" pitchFamily="34" charset="0"/>
                <a:ea typeface="Times New Roman" panose="02020603050405020304" pitchFamily="18" charset="0"/>
                <a:cs typeface="Arial" panose="020B0604020202020204" pitchFamily="34" charset="0"/>
              </a:rPr>
              <a:t> </a:t>
            </a:r>
            <a:endParaRPr lang="en-CO" sz="2000" b="1" dirty="0">
              <a:latin typeface="Arial" panose="020B0604020202020204" pitchFamily="34" charset="0"/>
              <a:ea typeface="Times New Roman" panose="02020603050405020304" pitchFamily="18" charset="0"/>
            </a:endParaRPr>
          </a:p>
          <a:p>
            <a:pPr marL="66675" marR="273050">
              <a:spcAft>
                <a:spcPts val="0"/>
              </a:spcAft>
            </a:pPr>
            <a:r>
              <a:rPr lang="en-GB" b="1" dirty="0">
                <a:solidFill>
                  <a:srgbClr val="D60D46"/>
                </a:solidFill>
                <a:latin typeface="Calibri" panose="020F0502020204030204" pitchFamily="34" charset="0"/>
                <a:ea typeface="Times New Roman" panose="02020603050405020304" pitchFamily="18" charset="0"/>
                <a:cs typeface="Arial" panose="020B0604020202020204" pitchFamily="34" charset="0"/>
              </a:rPr>
              <a:t>Involve:</a:t>
            </a:r>
            <a:r>
              <a:rPr lang="en-GB" dirty="0">
                <a:solidFill>
                  <a:srgbClr val="D60D46"/>
                </a:solidFill>
                <a:latin typeface="Calibri" panose="020F0502020204030204" pitchFamily="34" charset="0"/>
                <a:ea typeface="Times New Roman" panose="02020603050405020304" pitchFamily="18" charset="0"/>
                <a:cs typeface="Arial" panose="020B0604020202020204" pitchFamily="34" charset="0"/>
              </a:rPr>
              <a:t> </a:t>
            </a:r>
            <a:r>
              <a:rPr lang="fr-CH" dirty="0">
                <a:latin typeface="Calibri" panose="020F0502020204030204" pitchFamily="34" charset="0"/>
                <a:ea typeface="Times New Roman" panose="02020603050405020304" pitchFamily="18" charset="0"/>
                <a:cs typeface="Arial" panose="020B0604020202020204" pitchFamily="34" charset="0"/>
              </a:rPr>
              <a:t>Engage people and </a:t>
            </a:r>
            <a:r>
              <a:rPr lang="fr-CH" dirty="0" err="1">
                <a:latin typeface="Calibri" panose="020F0502020204030204" pitchFamily="34" charset="0"/>
                <a:ea typeface="Times New Roman" panose="02020603050405020304" pitchFamily="18" charset="0"/>
                <a:cs typeface="Arial" panose="020B0604020202020204" pitchFamily="34" charset="0"/>
              </a:rPr>
              <a:t>communities</a:t>
            </a:r>
            <a:r>
              <a:rPr lang="fr-CH" dirty="0">
                <a:latin typeface="Calibri" panose="020F0502020204030204" pitchFamily="34" charset="0"/>
                <a:ea typeface="Times New Roman" panose="02020603050405020304" pitchFamily="18" charset="0"/>
                <a:cs typeface="Arial" panose="020B0604020202020204" pitchFamily="34" charset="0"/>
              </a:rPr>
              <a:t> over time in </a:t>
            </a:r>
            <a:r>
              <a:rPr lang="fr-CH" dirty="0" err="1">
                <a:latin typeface="Calibri" panose="020F0502020204030204" pitchFamily="34" charset="0"/>
                <a:ea typeface="Times New Roman" panose="02020603050405020304" pitchFamily="18" charset="0"/>
                <a:cs typeface="Arial" panose="020B0604020202020204" pitchFamily="34" charset="0"/>
              </a:rPr>
              <a:t>different</a:t>
            </a:r>
            <a:r>
              <a:rPr lang="fr-CH" dirty="0">
                <a:latin typeface="Calibri" panose="020F0502020204030204" pitchFamily="34" charset="0"/>
                <a:ea typeface="Times New Roman" panose="02020603050405020304" pitchFamily="18" charset="0"/>
                <a:cs typeface="Arial" panose="020B0604020202020204" pitchFamily="34" charset="0"/>
              </a:rPr>
              <a:t> aspects of </a:t>
            </a:r>
            <a:r>
              <a:rPr lang="fr-CH" dirty="0" err="1">
                <a:latin typeface="Calibri" panose="020F0502020204030204" pitchFamily="34" charset="0"/>
                <a:ea typeface="Times New Roman" panose="02020603050405020304" pitchFamily="18" charset="0"/>
                <a:cs typeface="Arial" panose="020B0604020202020204" pitchFamily="34" charset="0"/>
              </a:rPr>
              <a:t>programming</a:t>
            </a:r>
            <a:r>
              <a:rPr lang="fr-CH" dirty="0">
                <a:latin typeface="Calibri" panose="020F0502020204030204" pitchFamily="34" charset="0"/>
                <a:ea typeface="Times New Roman" panose="02020603050405020304" pitchFamily="18" charset="0"/>
                <a:cs typeface="Arial" panose="020B0604020202020204" pitchFamily="34" charset="0"/>
              </a:rPr>
              <a:t>, </a:t>
            </a:r>
            <a:r>
              <a:rPr lang="fr-CH" dirty="0" err="1">
                <a:latin typeface="Calibri" panose="020F0502020204030204" pitchFamily="34" charset="0"/>
                <a:ea typeface="Times New Roman" panose="02020603050405020304" pitchFamily="18" charset="0"/>
                <a:cs typeface="Arial" panose="020B0604020202020204" pitchFamily="34" charset="0"/>
              </a:rPr>
              <a:t>including</a:t>
            </a:r>
            <a:r>
              <a:rPr lang="fr-CH" dirty="0">
                <a:latin typeface="Calibri" panose="020F0502020204030204" pitchFamily="34" charset="0"/>
                <a:ea typeface="Times New Roman" panose="02020603050405020304" pitchFamily="18" charset="0"/>
                <a:cs typeface="Arial" panose="020B0604020202020204" pitchFamily="34" charset="0"/>
              </a:rPr>
              <a:t> on </a:t>
            </a:r>
            <a:r>
              <a:rPr lang="fr-CH" dirty="0" err="1">
                <a:latin typeface="Calibri" panose="020F0502020204030204" pitchFamily="34" charset="0"/>
                <a:ea typeface="Times New Roman" panose="02020603050405020304" pitchFamily="18" charset="0"/>
                <a:cs typeface="Arial" panose="020B0604020202020204" pitchFamily="34" charset="0"/>
              </a:rPr>
              <a:t>decision-making</a:t>
            </a:r>
            <a:r>
              <a:rPr lang="fr-CH" dirty="0">
                <a:latin typeface="Calibri" panose="020F0502020204030204" pitchFamily="34" charset="0"/>
                <a:ea typeface="Times New Roman" panose="02020603050405020304" pitchFamily="18" charset="0"/>
                <a:cs typeface="Arial" panose="020B0604020202020204" pitchFamily="34" charset="0"/>
              </a:rPr>
              <a:t>; </a:t>
            </a:r>
            <a:r>
              <a:rPr lang="fr-CH" dirty="0" err="1">
                <a:latin typeface="Calibri" panose="020F0502020204030204" pitchFamily="34" charset="0"/>
                <a:ea typeface="Times New Roman" panose="02020603050405020304" pitchFamily="18" charset="0"/>
                <a:cs typeface="Arial" panose="020B0604020202020204" pitchFamily="34" charset="0"/>
              </a:rPr>
              <a:t>ensure</a:t>
            </a:r>
            <a:r>
              <a:rPr lang="fr-CH" dirty="0">
                <a:latin typeface="Calibri" panose="020F0502020204030204" pitchFamily="34" charset="0"/>
                <a:ea typeface="Times New Roman" panose="02020603050405020304" pitchFamily="18" charset="0"/>
                <a:cs typeface="Arial" panose="020B0604020202020204" pitchFamily="34" charset="0"/>
              </a:rPr>
              <a:t> </a:t>
            </a:r>
            <a:r>
              <a:rPr lang="fr-CH" dirty="0" err="1">
                <a:latin typeface="Calibri" panose="020F0502020204030204" pitchFamily="34" charset="0"/>
                <a:ea typeface="Times New Roman" panose="02020603050405020304" pitchFamily="18" charset="0"/>
                <a:cs typeface="Arial" panose="020B0604020202020204" pitchFamily="34" charset="0"/>
              </a:rPr>
              <a:t>that</a:t>
            </a:r>
            <a:r>
              <a:rPr lang="fr-CH" dirty="0">
                <a:latin typeface="Calibri" panose="020F0502020204030204" pitchFamily="34" charset="0"/>
                <a:ea typeface="Times New Roman" panose="02020603050405020304" pitchFamily="18" charset="0"/>
                <a:cs typeface="Arial" panose="020B0604020202020204" pitchFamily="34" charset="0"/>
              </a:rPr>
              <a:t> </a:t>
            </a:r>
            <a:r>
              <a:rPr lang="fr-CH" dirty="0" err="1">
                <a:latin typeface="Calibri" panose="020F0502020204030204" pitchFamily="34" charset="0"/>
                <a:ea typeface="Times New Roman" panose="02020603050405020304" pitchFamily="18" charset="0"/>
                <a:cs typeface="Arial" panose="020B0604020202020204" pitchFamily="34" charset="0"/>
              </a:rPr>
              <a:t>concerns</a:t>
            </a:r>
            <a:r>
              <a:rPr lang="fr-CH" dirty="0">
                <a:latin typeface="Calibri" panose="020F0502020204030204" pitchFamily="34" charset="0"/>
                <a:ea typeface="Times New Roman" panose="02020603050405020304" pitchFamily="18" charset="0"/>
                <a:cs typeface="Arial" panose="020B0604020202020204" pitchFamily="34" charset="0"/>
              </a:rPr>
              <a:t> and aspiration are </a:t>
            </a:r>
            <a:r>
              <a:rPr lang="fr-CH" dirty="0" err="1">
                <a:latin typeface="Calibri" panose="020F0502020204030204" pitchFamily="34" charset="0"/>
                <a:ea typeface="Times New Roman" panose="02020603050405020304" pitchFamily="18" charset="0"/>
                <a:cs typeface="Arial" panose="020B0604020202020204" pitchFamily="34" charset="0"/>
              </a:rPr>
              <a:t>constantly</a:t>
            </a:r>
            <a:r>
              <a:rPr lang="fr-CH" dirty="0">
                <a:latin typeface="Calibri" panose="020F0502020204030204" pitchFamily="34" charset="0"/>
                <a:ea typeface="Times New Roman" panose="02020603050405020304" pitchFamily="18" charset="0"/>
                <a:cs typeface="Arial" panose="020B0604020202020204" pitchFamily="34" charset="0"/>
              </a:rPr>
              <a:t> </a:t>
            </a:r>
            <a:r>
              <a:rPr lang="fr-CH" dirty="0" err="1">
                <a:latin typeface="Calibri" panose="020F0502020204030204" pitchFamily="34" charset="0"/>
                <a:ea typeface="Times New Roman" panose="02020603050405020304" pitchFamily="18" charset="0"/>
                <a:cs typeface="Arial" panose="020B0604020202020204" pitchFamily="34" charset="0"/>
              </a:rPr>
              <a:t>understood</a:t>
            </a:r>
            <a:r>
              <a:rPr lang="fr-CH" dirty="0">
                <a:latin typeface="Calibri" panose="020F0502020204030204" pitchFamily="34" charset="0"/>
                <a:ea typeface="Times New Roman" panose="02020603050405020304" pitchFamily="18" charset="0"/>
                <a:cs typeface="Arial" panose="020B0604020202020204" pitchFamily="34" charset="0"/>
              </a:rPr>
              <a:t> and </a:t>
            </a:r>
            <a:r>
              <a:rPr lang="fr-CH" dirty="0" err="1">
                <a:latin typeface="Calibri" panose="020F0502020204030204" pitchFamily="34" charset="0"/>
                <a:ea typeface="Times New Roman" panose="02020603050405020304" pitchFamily="18" charset="0"/>
                <a:cs typeface="Arial" panose="020B0604020202020204" pitchFamily="34" charset="0"/>
              </a:rPr>
              <a:t>considered</a:t>
            </a:r>
            <a:endParaRPr lang="en-GB" dirty="0">
              <a:latin typeface="Calibri" panose="020F0502020204030204" pitchFamily="34" charset="0"/>
              <a:ea typeface="Times New Roman" panose="02020603050405020304" pitchFamily="18" charset="0"/>
              <a:cs typeface="Arial" panose="020B0604020202020204" pitchFamily="34" charset="0"/>
            </a:endParaRPr>
          </a:p>
          <a:p>
            <a:pPr marL="66675" marR="273050">
              <a:spcAft>
                <a:spcPts val="0"/>
              </a:spcAft>
            </a:pPr>
            <a:r>
              <a:rPr lang="en-GB" dirty="0">
                <a:latin typeface="Calibri" panose="020F0502020204030204" pitchFamily="34" charset="0"/>
                <a:ea typeface="Times New Roman" panose="02020603050405020304" pitchFamily="18" charset="0"/>
                <a:cs typeface="Arial" panose="020B0604020202020204" pitchFamily="34" charset="0"/>
              </a:rPr>
              <a:t>       	Ongoing involvement of community groups and local relevant stakeholders</a:t>
            </a:r>
            <a:endParaRPr lang="en-CO" dirty="0">
              <a:latin typeface="Arial" panose="020B0604020202020204" pitchFamily="34" charset="0"/>
              <a:ea typeface="Times New Roman" panose="02020603050405020304" pitchFamily="18" charset="0"/>
            </a:endParaRPr>
          </a:p>
          <a:p>
            <a:pPr>
              <a:spcBef>
                <a:spcPts val="5"/>
              </a:spcBef>
            </a:pPr>
            <a:r>
              <a:rPr lang="en-GB" dirty="0">
                <a:latin typeface="Calibri" panose="020F0502020204030204" pitchFamily="34" charset="0"/>
                <a:ea typeface="Times New Roman" panose="02020603050405020304" pitchFamily="18" charset="0"/>
                <a:cs typeface="Arial" panose="020B0604020202020204" pitchFamily="34" charset="0"/>
              </a:rPr>
              <a:t> </a:t>
            </a:r>
            <a:endParaRPr lang="en-CO" sz="2000" b="1" dirty="0">
              <a:latin typeface="Arial" panose="020B0604020202020204" pitchFamily="34" charset="0"/>
              <a:ea typeface="Times New Roman" panose="02020603050405020304" pitchFamily="18" charset="0"/>
            </a:endParaRPr>
          </a:p>
          <a:p>
            <a:pPr marL="66675" marR="206375">
              <a:spcAft>
                <a:spcPts val="0"/>
              </a:spcAft>
            </a:pPr>
            <a:r>
              <a:rPr lang="en-GB" b="1" dirty="0">
                <a:solidFill>
                  <a:srgbClr val="D60D46"/>
                </a:solidFill>
                <a:latin typeface="Calibri" panose="020F0502020204030204" pitchFamily="34" charset="0"/>
                <a:ea typeface="Times New Roman" panose="02020603050405020304" pitchFamily="18" charset="0"/>
                <a:cs typeface="Arial" panose="020B0604020202020204" pitchFamily="34" charset="0"/>
              </a:rPr>
              <a:t>Collaborate:</a:t>
            </a:r>
            <a:r>
              <a:rPr lang="en-GB" dirty="0">
                <a:solidFill>
                  <a:srgbClr val="D60D46"/>
                </a:solidFill>
                <a:latin typeface="Calibri" panose="020F0502020204030204" pitchFamily="34" charset="0"/>
                <a:ea typeface="Times New Roman" panose="02020603050405020304" pitchFamily="18" charset="0"/>
                <a:cs typeface="Arial" panose="020B0604020202020204" pitchFamily="34" charset="0"/>
              </a:rPr>
              <a:t> </a:t>
            </a:r>
            <a:r>
              <a:rPr lang="en-GB" dirty="0">
                <a:latin typeface="Calibri" panose="020F0502020204030204" pitchFamily="34" charset="0"/>
                <a:ea typeface="Times New Roman" panose="02020603050405020304" pitchFamily="18" charset="0"/>
                <a:cs typeface="Arial" panose="020B0604020202020204" pitchFamily="34" charset="0"/>
              </a:rPr>
              <a:t>To partner in each aspect of the decision;</a:t>
            </a:r>
          </a:p>
          <a:p>
            <a:pPr marL="66675" marR="206375">
              <a:spcAft>
                <a:spcPts val="0"/>
              </a:spcAft>
            </a:pPr>
            <a:r>
              <a:rPr lang="en-GB" dirty="0">
                <a:latin typeface="Calibri" panose="020F0502020204030204" pitchFamily="34" charset="0"/>
                <a:ea typeface="Times New Roman" panose="02020603050405020304" pitchFamily="18" charset="0"/>
                <a:cs typeface="Arial" panose="020B0604020202020204" pitchFamily="34" charset="0"/>
              </a:rPr>
              <a:t>       	Two-ways partnerships, co-decision-making</a:t>
            </a:r>
          </a:p>
          <a:p>
            <a:pPr>
              <a:spcBef>
                <a:spcPts val="40"/>
              </a:spcBef>
            </a:pPr>
            <a:r>
              <a:rPr lang="en-GB" dirty="0">
                <a:latin typeface="Calibri" panose="020F0502020204030204" pitchFamily="34" charset="0"/>
                <a:ea typeface="Times New Roman" panose="02020603050405020304" pitchFamily="18" charset="0"/>
                <a:cs typeface="Arial" panose="020B0604020202020204" pitchFamily="34" charset="0"/>
              </a:rPr>
              <a:t> </a:t>
            </a:r>
            <a:endParaRPr lang="en-CO" sz="2000" b="1" dirty="0">
              <a:latin typeface="Arial" panose="020B0604020202020204" pitchFamily="34" charset="0"/>
              <a:ea typeface="Times New Roman" panose="02020603050405020304" pitchFamily="18" charset="0"/>
            </a:endParaRPr>
          </a:p>
          <a:p>
            <a:pPr marL="66675" marR="125730">
              <a:spcAft>
                <a:spcPts val="0"/>
              </a:spcAft>
            </a:pPr>
            <a:r>
              <a:rPr lang="en-GB" b="1" dirty="0">
                <a:solidFill>
                  <a:srgbClr val="D60D46"/>
                </a:solidFill>
                <a:latin typeface="Calibri" panose="020F0502020204030204" pitchFamily="34" charset="0"/>
                <a:ea typeface="Times New Roman" panose="02020603050405020304" pitchFamily="18" charset="0"/>
                <a:cs typeface="Arial" panose="020B0604020202020204" pitchFamily="34" charset="0"/>
              </a:rPr>
              <a:t>Ownership: </a:t>
            </a:r>
            <a:r>
              <a:rPr lang="en-GB" dirty="0">
                <a:latin typeface="Calibri" panose="020F0502020204030204" pitchFamily="34" charset="0"/>
                <a:ea typeface="Times New Roman" panose="02020603050405020304" pitchFamily="18" charset="0"/>
                <a:cs typeface="Arial" panose="020B0604020202020204" pitchFamily="34" charset="0"/>
              </a:rPr>
              <a:t>The community, through local civil society organisations or other structures or institutions, designs and implements response activities themselves.</a:t>
            </a:r>
          </a:p>
          <a:p>
            <a:pPr marL="66675" marR="125730">
              <a:spcAft>
                <a:spcPts val="0"/>
              </a:spcAft>
            </a:pPr>
            <a:r>
              <a:rPr lang="en-GB" dirty="0">
                <a:latin typeface="Calibri" panose="020F0502020204030204" pitchFamily="34" charset="0"/>
                <a:ea typeface="Times New Roman" panose="02020603050405020304" pitchFamily="18" charset="0"/>
                <a:cs typeface="Arial" panose="020B0604020202020204" pitchFamily="34" charset="0"/>
              </a:rPr>
              <a:t>       	autonomously leading whole or aspect of the project.</a:t>
            </a:r>
            <a:endParaRPr lang="en-CO" dirty="0">
              <a:latin typeface="Arial" panose="020B0604020202020204" pitchFamily="34" charset="0"/>
              <a:ea typeface="Times New Roman" panose="02020603050405020304" pitchFamily="18" charset="0"/>
            </a:endParaRPr>
          </a:p>
          <a:p>
            <a:pPr>
              <a:spcBef>
                <a:spcPts val="5"/>
              </a:spcBef>
            </a:pPr>
            <a:r>
              <a:rPr lang="en-GB" dirty="0">
                <a:latin typeface="Calibri" panose="020F0502020204030204" pitchFamily="34" charset="0"/>
                <a:ea typeface="Times New Roman" panose="02020603050405020304" pitchFamily="18" charset="0"/>
                <a:cs typeface="Arial" panose="020B0604020202020204" pitchFamily="34" charset="0"/>
              </a:rPr>
              <a:t> </a:t>
            </a:r>
            <a:endParaRPr lang="en-CO" sz="2000" b="1" dirty="0">
              <a:latin typeface="Arial" panose="020B0604020202020204" pitchFamily="34" charset="0"/>
              <a:ea typeface="Times New Roman" panose="02020603050405020304" pitchFamily="18" charset="0"/>
            </a:endParaRPr>
          </a:p>
        </p:txBody>
      </p:sp>
      <p:pic>
        <p:nvPicPr>
          <p:cNvPr id="19" name="Graphic 18" descr="Arrow: Slight curve with solid fill">
            <a:extLst>
              <a:ext uri="{FF2B5EF4-FFF2-40B4-BE49-F238E27FC236}">
                <a16:creationId xmlns:a16="http://schemas.microsoft.com/office/drawing/2014/main" id="{99B081C1-7034-C6A6-8891-0A0AEC7B41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0706" y="1908851"/>
            <a:ext cx="457200" cy="457200"/>
          </a:xfrm>
          <a:prstGeom prst="rect">
            <a:avLst/>
          </a:prstGeom>
        </p:spPr>
      </p:pic>
      <p:pic>
        <p:nvPicPr>
          <p:cNvPr id="20" name="Graphic 19" descr="Arrow: Slight curve with solid fill">
            <a:extLst>
              <a:ext uri="{FF2B5EF4-FFF2-40B4-BE49-F238E27FC236}">
                <a16:creationId xmlns:a16="http://schemas.microsoft.com/office/drawing/2014/main" id="{3EDA3C51-6849-F6BA-D248-225D55F160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7200" y="3013639"/>
            <a:ext cx="457200" cy="457200"/>
          </a:xfrm>
          <a:prstGeom prst="rect">
            <a:avLst/>
          </a:prstGeom>
        </p:spPr>
      </p:pic>
      <p:pic>
        <p:nvPicPr>
          <p:cNvPr id="21" name="Graphic 20" descr="Arrow: Slight curve with solid fill">
            <a:extLst>
              <a:ext uri="{FF2B5EF4-FFF2-40B4-BE49-F238E27FC236}">
                <a16:creationId xmlns:a16="http://schemas.microsoft.com/office/drawing/2014/main" id="{1FD88650-2216-1503-2EEE-6847662867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7200" y="4416317"/>
            <a:ext cx="457200" cy="457200"/>
          </a:xfrm>
          <a:prstGeom prst="rect">
            <a:avLst/>
          </a:prstGeom>
        </p:spPr>
      </p:pic>
      <p:pic>
        <p:nvPicPr>
          <p:cNvPr id="22" name="Graphic 21" descr="Arrow: Slight curve with solid fill">
            <a:extLst>
              <a:ext uri="{FF2B5EF4-FFF2-40B4-BE49-F238E27FC236}">
                <a16:creationId xmlns:a16="http://schemas.microsoft.com/office/drawing/2014/main" id="{36E0A4BA-AAE8-A313-0828-598699FB6B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7200" y="5171407"/>
            <a:ext cx="457200" cy="457200"/>
          </a:xfrm>
          <a:prstGeom prst="rect">
            <a:avLst/>
          </a:prstGeom>
        </p:spPr>
      </p:pic>
      <p:pic>
        <p:nvPicPr>
          <p:cNvPr id="23" name="Graphic 22" descr="Arrow: Slight curve with solid fill">
            <a:extLst>
              <a:ext uri="{FF2B5EF4-FFF2-40B4-BE49-F238E27FC236}">
                <a16:creationId xmlns:a16="http://schemas.microsoft.com/office/drawing/2014/main" id="{DCA9D2BC-9090-972A-D49A-27A7BEC6DA9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008" y="6276195"/>
            <a:ext cx="457200" cy="457200"/>
          </a:xfrm>
          <a:prstGeom prst="rect">
            <a:avLst/>
          </a:prstGeom>
        </p:spPr>
      </p:pic>
    </p:spTree>
    <p:extLst>
      <p:ext uri="{BB962C8B-B14F-4D97-AF65-F5344CB8AC3E}">
        <p14:creationId xmlns:p14="http://schemas.microsoft.com/office/powerpoint/2010/main" val="35119670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BB220-809A-E90B-455A-0C55A44FCA7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810034-8079-404A-C772-441A9CAADD7B}"/>
              </a:ext>
            </a:extLst>
          </p:cNvPr>
          <p:cNvSpPr>
            <a:spLocks noGrp="1"/>
          </p:cNvSpPr>
          <p:nvPr>
            <p:ph idx="1"/>
          </p:nvPr>
        </p:nvSpPr>
        <p:spPr>
          <a:xfrm>
            <a:off x="685800" y="2332038"/>
            <a:ext cx="7772400" cy="2412240"/>
          </a:xfrm>
        </p:spPr>
        <p:txBody>
          <a:bodyPr>
            <a:normAutofit/>
          </a:bodyPr>
          <a:lstStyle/>
          <a:p>
            <a:pPr marL="457200" indent="-457200">
              <a:buFont typeface="+mj-lt"/>
              <a:buAutoNum type="arabicPeriod"/>
            </a:pPr>
            <a:r>
              <a:rPr lang="en-GB" sz="2800" dirty="0"/>
              <a:t>Where are we on the ladder?</a:t>
            </a:r>
          </a:p>
          <a:p>
            <a:pPr marL="457200" indent="-457200">
              <a:buFont typeface="+mj-lt"/>
              <a:buAutoNum type="arabicPeriod"/>
            </a:pPr>
            <a:r>
              <a:rPr lang="en-GB" sz="2800" dirty="0"/>
              <a:t>Until where could we reasonably go?</a:t>
            </a:r>
          </a:p>
          <a:p>
            <a:pPr marL="457200" indent="-457200">
              <a:buFont typeface="+mj-lt"/>
              <a:buAutoNum type="arabicPeriod"/>
            </a:pPr>
            <a:r>
              <a:rPr lang="en-GB" sz="2800" dirty="0"/>
              <a:t>What would we have to do to get there?</a:t>
            </a:r>
          </a:p>
          <a:p>
            <a:pPr marL="457200" indent="-457200">
              <a:buFont typeface="+mj-lt"/>
              <a:buAutoNum type="arabicPeriod"/>
            </a:pPr>
            <a:r>
              <a:rPr lang="en-GB" sz="2800" dirty="0"/>
              <a:t>What challenges might we face along the way? </a:t>
            </a:r>
          </a:p>
        </p:txBody>
      </p:sp>
      <p:sp>
        <p:nvSpPr>
          <p:cNvPr id="3" name="Content Placeholder 2">
            <a:extLst>
              <a:ext uri="{FF2B5EF4-FFF2-40B4-BE49-F238E27FC236}">
                <a16:creationId xmlns:a16="http://schemas.microsoft.com/office/drawing/2014/main" id="{01996E3B-346D-82FE-D25E-AC917851819D}"/>
              </a:ext>
            </a:extLst>
          </p:cNvPr>
          <p:cNvSpPr>
            <a:spLocks noGrp="1"/>
          </p:cNvSpPr>
          <p:nvPr>
            <p:ph idx="10"/>
          </p:nvPr>
        </p:nvSpPr>
        <p:spPr/>
        <p:txBody>
          <a:bodyPr/>
          <a:lstStyle/>
          <a:p>
            <a:r>
              <a:rPr lang="en-GB" dirty="0"/>
              <a:t>Questions for the case study:</a:t>
            </a:r>
          </a:p>
        </p:txBody>
      </p:sp>
    </p:spTree>
    <p:extLst>
      <p:ext uri="{BB962C8B-B14F-4D97-AF65-F5344CB8AC3E}">
        <p14:creationId xmlns:p14="http://schemas.microsoft.com/office/powerpoint/2010/main" val="31826602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BB220-809A-E90B-455A-0C55A44FCA7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810034-8079-404A-C772-441A9CAADD7B}"/>
              </a:ext>
            </a:extLst>
          </p:cNvPr>
          <p:cNvSpPr>
            <a:spLocks noGrp="1"/>
          </p:cNvSpPr>
          <p:nvPr>
            <p:ph idx="1"/>
          </p:nvPr>
        </p:nvSpPr>
        <p:spPr>
          <a:xfrm>
            <a:off x="685800" y="1828799"/>
            <a:ext cx="7772400" cy="4015409"/>
          </a:xfrm>
        </p:spPr>
        <p:txBody>
          <a:bodyPr>
            <a:normAutofit/>
          </a:bodyPr>
          <a:lstStyle/>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Participation is a right and a way to improve project outcomes.</a:t>
            </a:r>
            <a:endParaRPr lang="en-CO"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Participation should be meaningful to people</a:t>
            </a:r>
            <a:endParaRPr lang="en-CO"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Information sharing is low on the ladder but is a pre-condition to meaningful participation </a:t>
            </a: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Participation should not put people in danger and is voluntary.</a:t>
            </a:r>
            <a:endParaRPr lang="en-CO"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Organisations should establish a coherent organisational approach to ensure participation.</a:t>
            </a:r>
            <a:endParaRPr lang="en-CO" kern="100" dirty="0">
              <a:effectLst/>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1996E3B-346D-82FE-D25E-AC917851819D}"/>
              </a:ext>
            </a:extLst>
          </p:cNvPr>
          <p:cNvSpPr>
            <a:spLocks noGrp="1"/>
          </p:cNvSpPr>
          <p:nvPr>
            <p:ph idx="10"/>
          </p:nvPr>
        </p:nvSpPr>
        <p:spPr/>
        <p:txBody>
          <a:bodyPr/>
          <a:lstStyle/>
          <a:p>
            <a:r>
              <a:rPr lang="en-GB" dirty="0"/>
              <a:t>Commitment 1 - Conclusions</a:t>
            </a:r>
          </a:p>
        </p:txBody>
      </p:sp>
    </p:spTree>
    <p:extLst>
      <p:ext uri="{BB962C8B-B14F-4D97-AF65-F5344CB8AC3E}">
        <p14:creationId xmlns:p14="http://schemas.microsoft.com/office/powerpoint/2010/main" val="1780954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Commitment</a:t>
            </a:r>
            <a:r>
              <a:rPr lang="en-GB" noProof="0" dirty="0">
                <a:solidFill>
                  <a:srgbClr val="FFFFFF"/>
                </a:solidFill>
                <a:cs typeface="Calibri"/>
              </a:rPr>
              <a:t> 2</a:t>
            </a:r>
          </a:p>
        </p:txBody>
      </p:sp>
    </p:spTree>
    <p:extLst>
      <p:ext uri="{BB962C8B-B14F-4D97-AF65-F5344CB8AC3E}">
        <p14:creationId xmlns:p14="http://schemas.microsoft.com/office/powerpoint/2010/main" val="9222401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xfrm>
            <a:off x="4307540" y="2901978"/>
            <a:ext cx="4150659" cy="2540915"/>
          </a:xfrm>
          <a:prstGeom prst="rect">
            <a:avLst/>
          </a:prstGeom>
          <a:noFill/>
          <a:ln>
            <a:noFill/>
          </a:ln>
        </p:spPr>
        <p:txBody>
          <a:bodyPr vert="horz" lIns="91440" tIns="45720" rIns="91440" bIns="45720" rtlCol="0">
            <a:normAutofit fontScale="92500" lnSpcReduction="20000"/>
          </a:bodyPr>
          <a:lstStyle>
            <a:lvl1pPr algn="l">
              <a:defRPr sz="2400">
                <a:solidFill>
                  <a:srgbClr val="66686B"/>
                </a:solidFill>
              </a:defRPr>
            </a:lvl1pPr>
          </a:lstStyle>
          <a:p>
            <a:pPr marL="285750" indent="-285750">
              <a:lnSpc>
                <a:spcPct val="100000"/>
              </a:lnSpc>
              <a:spcBef>
                <a:spcPts val="1350"/>
              </a:spcBef>
            </a:pPr>
            <a:r>
              <a:rPr lang="en-US" dirty="0"/>
              <a:t>Fair, impartial and transparent criteria</a:t>
            </a:r>
          </a:p>
          <a:p>
            <a:pPr marL="285750" indent="-285750">
              <a:lnSpc>
                <a:spcPct val="100000"/>
              </a:lnSpc>
              <a:spcBef>
                <a:spcPts val="1350"/>
              </a:spcBef>
            </a:pPr>
            <a:r>
              <a:rPr lang="en-US" dirty="0"/>
              <a:t>Monitor and adjust</a:t>
            </a:r>
          </a:p>
          <a:p>
            <a:pPr marL="285750" indent="-285750">
              <a:lnSpc>
                <a:spcPct val="100000"/>
              </a:lnSpc>
              <a:spcBef>
                <a:spcPts val="1350"/>
              </a:spcBef>
            </a:pPr>
            <a:r>
              <a:rPr lang="en-US" dirty="0"/>
              <a:t>Timeliness &amp; accessibility</a:t>
            </a:r>
          </a:p>
          <a:p>
            <a:pPr marL="285750" indent="-285750">
              <a:lnSpc>
                <a:spcPct val="100000"/>
              </a:lnSpc>
              <a:spcBef>
                <a:spcPts val="1350"/>
              </a:spcBef>
            </a:pPr>
            <a:r>
              <a:rPr lang="en-US" dirty="0"/>
              <a:t>Use of standards</a:t>
            </a:r>
          </a:p>
          <a:p>
            <a:pPr marL="285750" indent="-285750">
              <a:lnSpc>
                <a:spcPct val="100000"/>
              </a:lnSpc>
              <a:spcBef>
                <a:spcPts val="1350"/>
              </a:spcBef>
            </a:pPr>
            <a:r>
              <a:rPr lang="en-US" dirty="0"/>
              <a:t>Referring unmet needs</a:t>
            </a:r>
          </a:p>
          <a:p>
            <a:pPr marL="0" lvl="0" indent="0">
              <a:buNone/>
            </a:pPr>
            <a:endParaRPr lang="en-GB" noProof="0" dirty="0"/>
          </a:p>
        </p:txBody>
      </p:sp>
      <p:sp>
        <p:nvSpPr>
          <p:cNvPr id="8" name="Text Placeholder 2"/>
          <p:cNvSpPr>
            <a:spLocks noGrp="1"/>
          </p:cNvSpPr>
          <p:nvPr>
            <p:ph idx="10"/>
          </p:nvPr>
        </p:nvSpPr>
        <p:spPr>
          <a:xfrm>
            <a:off x="685800" y="753253"/>
            <a:ext cx="7772400" cy="1301577"/>
          </a:xfrm>
          <a:prstGeom prst="rect">
            <a:avLst/>
          </a:prstGeom>
          <a:noFill/>
          <a:ln>
            <a:noFill/>
          </a:ln>
        </p:spPr>
        <p:txBody>
          <a:bodyPr vert="horz" lIns="91440" tIns="45720" rIns="91440" bIns="45720" rtlCol="0" anchor="t">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sz="2800" b="1" dirty="0">
                <a:solidFill>
                  <a:srgbClr val="F96101"/>
                </a:solidFill>
                <a:ea typeface="+mn-lt"/>
                <a:cs typeface="+mn-lt"/>
              </a:rPr>
              <a:t>Commitment 2</a:t>
            </a:r>
            <a:r>
              <a:rPr lang="en-GB" sz="2800" dirty="0">
                <a:solidFill>
                  <a:srgbClr val="F96101"/>
                </a:solidFill>
                <a:ea typeface="+mn-lt"/>
                <a:cs typeface="+mn-lt"/>
              </a:rPr>
              <a:t>|People and communities access timely and effective support in accordance with their specific needs and priorities.</a:t>
            </a:r>
          </a:p>
        </p:txBody>
      </p:sp>
      <p:pic>
        <p:nvPicPr>
          <p:cNvPr id="3" name="Picture 2" descr="A blue clock with a tick&#10;&#10;Description automatically generated">
            <a:extLst>
              <a:ext uri="{FF2B5EF4-FFF2-40B4-BE49-F238E27FC236}">
                <a16:creationId xmlns:a16="http://schemas.microsoft.com/office/drawing/2014/main" id="{60E86FBF-FDBE-3EDC-4449-686F69AE0A66}"/>
              </a:ext>
            </a:extLst>
          </p:cNvPr>
          <p:cNvPicPr>
            <a:picLocks noChangeAspect="1"/>
          </p:cNvPicPr>
          <p:nvPr/>
        </p:nvPicPr>
        <p:blipFill>
          <a:blip r:embed="rId2"/>
          <a:stretch>
            <a:fillRect/>
          </a:stretch>
        </p:blipFill>
        <p:spPr>
          <a:xfrm>
            <a:off x="1101912" y="2725093"/>
            <a:ext cx="2565400" cy="2717800"/>
          </a:xfrm>
          <a:prstGeom prst="rect">
            <a:avLst/>
          </a:prstGeom>
        </p:spPr>
      </p:pic>
    </p:spTree>
    <p:extLst>
      <p:ext uri="{BB962C8B-B14F-4D97-AF65-F5344CB8AC3E}">
        <p14:creationId xmlns:p14="http://schemas.microsoft.com/office/powerpoint/2010/main" val="1780267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F7325-2D96-E619-B736-E0E9AFD37CF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8C43471-1DE1-0663-A230-8249317C32B6}"/>
              </a:ext>
            </a:extLst>
          </p:cNvPr>
          <p:cNvSpPr>
            <a:spLocks noGrp="1"/>
          </p:cNvSpPr>
          <p:nvPr>
            <p:ph idx="1"/>
          </p:nvPr>
        </p:nvSpPr>
        <p:spPr>
          <a:xfrm>
            <a:off x="685800" y="2332038"/>
            <a:ext cx="7772400" cy="3273632"/>
          </a:xfrm>
        </p:spPr>
        <p:txBody>
          <a:bodyPr>
            <a:normAutofit/>
          </a:bodyPr>
          <a:lstStyle/>
          <a:p>
            <a:r>
              <a:rPr lang="en-GB" sz="2800" dirty="0"/>
              <a:t>What do we mean by these?</a:t>
            </a:r>
          </a:p>
          <a:p>
            <a:r>
              <a:rPr lang="en-GB" sz="2800" dirty="0"/>
              <a:t>What practical steps can we take to ensure these?</a:t>
            </a:r>
          </a:p>
          <a:p>
            <a:r>
              <a:rPr lang="en-GB" sz="2800" dirty="0"/>
              <a:t>How do we measure these?</a:t>
            </a:r>
          </a:p>
          <a:p>
            <a:pPr marL="0" indent="0">
              <a:buNone/>
            </a:pPr>
            <a:endParaRPr lang="en-GB" sz="2800" dirty="0"/>
          </a:p>
        </p:txBody>
      </p:sp>
      <p:sp>
        <p:nvSpPr>
          <p:cNvPr id="3" name="Content Placeholder 2">
            <a:extLst>
              <a:ext uri="{FF2B5EF4-FFF2-40B4-BE49-F238E27FC236}">
                <a16:creationId xmlns:a16="http://schemas.microsoft.com/office/drawing/2014/main" id="{DDB23C76-4C93-283C-BFF7-A71A7C2E7158}"/>
              </a:ext>
            </a:extLst>
          </p:cNvPr>
          <p:cNvSpPr>
            <a:spLocks noGrp="1"/>
          </p:cNvSpPr>
          <p:nvPr>
            <p:ph idx="10"/>
          </p:nvPr>
        </p:nvSpPr>
        <p:spPr/>
        <p:txBody>
          <a:bodyPr>
            <a:normAutofit/>
          </a:bodyPr>
          <a:lstStyle/>
          <a:p>
            <a:pPr marL="139700" fontAlgn="base">
              <a:lnSpc>
                <a:spcPct val="115000"/>
              </a:lnSpc>
            </a:pPr>
            <a:r>
              <a:rPr lang="en-GB" sz="2400" i="1" dirty="0">
                <a:solidFill>
                  <a:srgbClr val="E91458"/>
                </a:solidFill>
                <a:effectLst/>
                <a:latin typeface="Calibri" panose="020F0502020204030204" pitchFamily="34" charset="0"/>
                <a:ea typeface="Times New Roman" panose="02020603050405020304" pitchFamily="18" charset="0"/>
                <a:cs typeface="Calibri" panose="020F0502020204030204" pitchFamily="34" charset="0"/>
              </a:rPr>
              <a:t>accessible</a:t>
            </a:r>
            <a:r>
              <a:rPr lang="en-GB" sz="2400" dirty="0">
                <a:effectLst/>
                <a:latin typeface="Calibri" panose="020F0502020204030204" pitchFamily="34" charset="0"/>
                <a:ea typeface="Times New Roman" panose="02020603050405020304" pitchFamily="18" charset="0"/>
                <a:cs typeface="Calibri" panose="020F0502020204030204" pitchFamily="34" charset="0"/>
              </a:rPr>
              <a:t>, </a:t>
            </a:r>
            <a:r>
              <a:rPr lang="en-GB" sz="2400" i="1" dirty="0">
                <a:solidFill>
                  <a:srgbClr val="E91458"/>
                </a:solidFill>
                <a:effectLst/>
                <a:latin typeface="Calibri" panose="020F0502020204030204" pitchFamily="34" charset="0"/>
                <a:ea typeface="Times New Roman" panose="02020603050405020304" pitchFamily="18" charset="0"/>
                <a:cs typeface="Calibri" panose="020F0502020204030204" pitchFamily="34" charset="0"/>
              </a:rPr>
              <a:t>timely</a:t>
            </a:r>
            <a:r>
              <a:rPr lang="en-GB" sz="2400">
                <a:effectLst/>
                <a:latin typeface="Calibri" panose="020F0502020204030204" pitchFamily="34" charset="0"/>
                <a:ea typeface="Times New Roman" panose="02020603050405020304" pitchFamily="18" charset="0"/>
                <a:cs typeface="Calibri" panose="020F0502020204030204" pitchFamily="34" charset="0"/>
              </a:rPr>
              <a:t>, </a:t>
            </a:r>
            <a:r>
              <a:rPr lang="en-GB" sz="2400" i="1">
                <a:solidFill>
                  <a:srgbClr val="E91458"/>
                </a:solidFill>
                <a:effectLst/>
                <a:latin typeface="Calibri" panose="020F0502020204030204" pitchFamily="34" charset="0"/>
                <a:ea typeface="Times New Roman" panose="02020603050405020304" pitchFamily="18" charset="0"/>
                <a:cs typeface="Calibri" panose="020F0502020204030204" pitchFamily="34" charset="0"/>
              </a:rPr>
              <a:t>effective</a:t>
            </a:r>
            <a:r>
              <a:rPr lang="en-GB" sz="2400">
                <a:effectLst/>
                <a:latin typeface="Calibri" panose="020F0502020204030204" pitchFamily="34" charset="0"/>
                <a:ea typeface="Times New Roman" panose="02020603050405020304" pitchFamily="18" charset="0"/>
                <a:cs typeface="Calibri" panose="020F0502020204030204" pitchFamily="34" charset="0"/>
              </a:rPr>
              <a:t>, </a:t>
            </a:r>
            <a:r>
              <a:rPr lang="en-GB" sz="2400" i="1" dirty="0">
                <a:solidFill>
                  <a:srgbClr val="E91458"/>
                </a:solidFill>
                <a:effectLst/>
                <a:latin typeface="Calibri" panose="020F0502020204030204" pitchFamily="34" charset="0"/>
                <a:ea typeface="Times New Roman" panose="02020603050405020304" pitchFamily="18" charset="0"/>
                <a:cs typeface="Calibri" panose="020F0502020204030204" pitchFamily="34" charset="0"/>
              </a:rPr>
              <a:t>priority needs</a:t>
            </a:r>
            <a:endParaRPr lang="en-CH" sz="2400" i="1" dirty="0">
              <a:effectLst/>
              <a:latin typeface="Calibri" panose="020F0502020204030204" pitchFamily="34" charset="0"/>
              <a:ea typeface="MS Mincho" panose="02020609040205080304" pitchFamily="49" charset="-128"/>
              <a:cs typeface="Arial (Body CS)"/>
            </a:endParaRPr>
          </a:p>
        </p:txBody>
      </p:sp>
    </p:spTree>
    <p:extLst>
      <p:ext uri="{BB962C8B-B14F-4D97-AF65-F5344CB8AC3E}">
        <p14:creationId xmlns:p14="http://schemas.microsoft.com/office/powerpoint/2010/main" val="15957406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F7325-2D96-E619-B736-E0E9AFD37CF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8C43471-1DE1-0663-A230-8249317C32B6}"/>
              </a:ext>
            </a:extLst>
          </p:cNvPr>
          <p:cNvSpPr>
            <a:spLocks noGrp="1"/>
          </p:cNvSpPr>
          <p:nvPr>
            <p:ph idx="1"/>
          </p:nvPr>
        </p:nvSpPr>
        <p:spPr>
          <a:xfrm>
            <a:off x="685800" y="2332038"/>
            <a:ext cx="7772400" cy="1758048"/>
          </a:xfrm>
        </p:spPr>
        <p:txBody>
          <a:bodyPr>
            <a:normAutofit/>
          </a:bodyPr>
          <a:lstStyle/>
          <a:p>
            <a:pPr marL="0" indent="0">
              <a:buNone/>
            </a:pPr>
            <a:r>
              <a:rPr lang="en-GB" sz="2800" dirty="0">
                <a:effectLst/>
                <a:latin typeface="Aptos" panose="020B0004020202020204" pitchFamily="34" charset="0"/>
                <a:ea typeface="Aptos" panose="020B0004020202020204" pitchFamily="34" charset="0"/>
                <a:cs typeface="Times New Roman" panose="02020603050405020304" pitchFamily="18" charset="0"/>
              </a:rPr>
              <a:t>According to the results of the survey, </a:t>
            </a:r>
          </a:p>
          <a:p>
            <a:pPr marL="0" indent="0">
              <a:buNone/>
            </a:pPr>
            <a:r>
              <a:rPr lang="en-GB" sz="2800" dirty="0">
                <a:effectLst/>
                <a:latin typeface="Aptos" panose="020B0004020202020204" pitchFamily="34" charset="0"/>
                <a:ea typeface="Aptos" panose="020B0004020202020204" pitchFamily="34" charset="0"/>
                <a:cs typeface="Times New Roman" panose="02020603050405020304" pitchFamily="18" charset="0"/>
              </a:rPr>
              <a:t>to what extent is the organisation meeting </a:t>
            </a:r>
          </a:p>
          <a:p>
            <a:pPr marL="0" indent="0">
              <a:buNone/>
            </a:pPr>
            <a:r>
              <a:rPr lang="en-GB" sz="2800" dirty="0">
                <a:effectLst/>
                <a:latin typeface="Aptos" panose="020B0004020202020204" pitchFamily="34" charset="0"/>
                <a:ea typeface="Aptos" panose="020B0004020202020204" pitchFamily="34" charset="0"/>
                <a:cs typeface="Times New Roman" panose="02020603050405020304" pitchFamily="18" charset="0"/>
              </a:rPr>
              <a:t>commitment 2?</a:t>
            </a:r>
            <a:endParaRPr lang="en-GB" sz="2800" dirty="0"/>
          </a:p>
        </p:txBody>
      </p:sp>
      <p:sp>
        <p:nvSpPr>
          <p:cNvPr id="3" name="Content Placeholder 2">
            <a:extLst>
              <a:ext uri="{FF2B5EF4-FFF2-40B4-BE49-F238E27FC236}">
                <a16:creationId xmlns:a16="http://schemas.microsoft.com/office/drawing/2014/main" id="{DDB23C76-4C93-283C-BFF7-A71A7C2E7158}"/>
              </a:ext>
            </a:extLst>
          </p:cNvPr>
          <p:cNvSpPr>
            <a:spLocks noGrp="1"/>
          </p:cNvSpPr>
          <p:nvPr>
            <p:ph idx="10"/>
          </p:nvPr>
        </p:nvSpPr>
        <p:spPr/>
        <p:txBody>
          <a:bodyPr>
            <a:normAutofit/>
          </a:bodyPr>
          <a:lstStyle/>
          <a:p>
            <a:pPr marL="139700" fontAlgn="base">
              <a:lnSpc>
                <a:spcPct val="115000"/>
              </a:lnSpc>
            </a:pPr>
            <a:r>
              <a:rPr lang="en-GB" sz="2400" i="1" dirty="0">
                <a:solidFill>
                  <a:srgbClr val="E91458"/>
                </a:solidFill>
                <a:effectLst/>
                <a:latin typeface="Calibri" panose="020F0502020204030204" pitchFamily="34" charset="0"/>
                <a:ea typeface="Times New Roman" panose="02020603050405020304" pitchFamily="18" charset="0"/>
                <a:cs typeface="Calibri" panose="020F0502020204030204" pitchFamily="34" charset="0"/>
              </a:rPr>
              <a:t>Perception survey exercise</a:t>
            </a:r>
            <a:endParaRPr lang="en-CH" sz="2400" i="1" dirty="0">
              <a:effectLst/>
              <a:latin typeface="Calibri" panose="020F0502020204030204" pitchFamily="34" charset="0"/>
              <a:ea typeface="MS Mincho" panose="02020609040205080304" pitchFamily="49" charset="-128"/>
              <a:cs typeface="Arial (Body CS)"/>
            </a:endParaRPr>
          </a:p>
        </p:txBody>
      </p:sp>
    </p:spTree>
    <p:extLst>
      <p:ext uri="{BB962C8B-B14F-4D97-AF65-F5344CB8AC3E}">
        <p14:creationId xmlns:p14="http://schemas.microsoft.com/office/powerpoint/2010/main" val="38536773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du contenu 2">
            <a:extLst>
              <a:ext uri="{FF2B5EF4-FFF2-40B4-BE49-F238E27FC236}">
                <a16:creationId xmlns:a16="http://schemas.microsoft.com/office/drawing/2014/main" id="{0FDB0BD1-FD55-AE4E-B464-1970948007F3}"/>
              </a:ext>
            </a:extLst>
          </p:cNvPr>
          <p:cNvPicPr>
            <a:picLocks noGrp="1" noChangeAspect="1"/>
          </p:cNvPicPr>
          <p:nvPr>
            <p:ph idx="1"/>
          </p:nvPr>
        </p:nvPicPr>
        <p:blipFill>
          <a:blip r:embed="rId2"/>
          <a:stretch>
            <a:fillRect/>
          </a:stretch>
        </p:blipFill>
        <p:spPr>
          <a:xfrm>
            <a:off x="617958" y="192191"/>
            <a:ext cx="4754142" cy="6115462"/>
          </a:xfrm>
          <a:prstGeom prst="rect">
            <a:avLst/>
          </a:prstGeom>
          <a:noFill/>
          <a:ln>
            <a:noFill/>
          </a:ln>
        </p:spPr>
      </p:pic>
      <p:sp>
        <p:nvSpPr>
          <p:cNvPr id="8" name="Text Placeholder 2"/>
          <p:cNvSpPr>
            <a:spLocks noGrp="1"/>
          </p:cNvSpPr>
          <p:nvPr>
            <p:ph idx="10"/>
          </p:nvPr>
        </p:nvSpPr>
        <p:spPr>
          <a:xfrm>
            <a:off x="5848350" y="1210454"/>
            <a:ext cx="2937304" cy="2385361"/>
          </a:xfrm>
          <a:prstGeom prst="rect">
            <a:avLst/>
          </a:prstGeom>
          <a:noFill/>
          <a:ln>
            <a:noFill/>
          </a:ln>
        </p:spPr>
        <p:txBody>
          <a:bodyPr vert="horz" lIns="91440" tIns="45720" rIns="91440" bIns="45720" rtlCol="0" anchor="t">
            <a:normAutofit fontScale="92500" lnSpcReduction="10000"/>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Standards</a:t>
            </a:r>
          </a:p>
          <a:p>
            <a:pPr>
              <a:defRPr/>
            </a:pPr>
            <a:r>
              <a:rPr lang="en-GB" noProof="0" dirty="0">
                <a:ea typeface="+mn-lt"/>
                <a:cs typeface="+mn-lt"/>
              </a:rPr>
              <a:t>from the Humanitarian Standards Partnership</a:t>
            </a:r>
          </a:p>
          <a:p>
            <a:pPr>
              <a:defRPr/>
            </a:pPr>
            <a:endParaRPr lang="en-GB" noProof="0" dirty="0">
              <a:solidFill>
                <a:srgbClr val="00B050"/>
              </a:solidFill>
              <a:cs typeface="Calibri"/>
            </a:endParaRPr>
          </a:p>
        </p:txBody>
      </p:sp>
    </p:spTree>
    <p:extLst>
      <p:ext uri="{BB962C8B-B14F-4D97-AF65-F5344CB8AC3E}">
        <p14:creationId xmlns:p14="http://schemas.microsoft.com/office/powerpoint/2010/main" val="36483961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Commitment</a:t>
            </a:r>
            <a:r>
              <a:rPr lang="en-GB" noProof="0" dirty="0">
                <a:solidFill>
                  <a:srgbClr val="FFFFFF"/>
                </a:solidFill>
                <a:cs typeface="Calibri"/>
              </a:rPr>
              <a:t> 3</a:t>
            </a:r>
          </a:p>
        </p:txBody>
      </p:sp>
    </p:spTree>
    <p:extLst>
      <p:ext uri="{BB962C8B-B14F-4D97-AF65-F5344CB8AC3E}">
        <p14:creationId xmlns:p14="http://schemas.microsoft.com/office/powerpoint/2010/main" val="31581313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769FF-ADAF-21AC-6455-F2B18A2FBE01}"/>
            </a:ext>
          </a:extLst>
        </p:cNvPr>
        <p:cNvGrpSpPr/>
        <p:nvPr/>
      </p:nvGrpSpPr>
      <p:grpSpPr>
        <a:xfrm>
          <a:off x="0" y="0"/>
          <a:ext cx="0" cy="0"/>
          <a:chOff x="0" y="0"/>
          <a:chExt cx="0" cy="0"/>
        </a:xfrm>
      </p:grpSpPr>
      <p:sp>
        <p:nvSpPr>
          <p:cNvPr id="7" name="Text Placeholder 2">
            <a:extLst>
              <a:ext uri="{FF2B5EF4-FFF2-40B4-BE49-F238E27FC236}">
                <a16:creationId xmlns:a16="http://schemas.microsoft.com/office/drawing/2014/main" id="{55D80605-B876-F805-5AAD-EC2B3054133D}"/>
              </a:ext>
            </a:extLst>
          </p:cNvPr>
          <p:cNvSpPr>
            <a:spLocks noGrp="1"/>
          </p:cNvSpPr>
          <p:nvPr>
            <p:ph idx="1"/>
          </p:nvPr>
        </p:nvSpPr>
        <p:spPr>
          <a:xfrm>
            <a:off x="4353674" y="2815262"/>
            <a:ext cx="3875926" cy="2755900"/>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1350"/>
              </a:spcBef>
            </a:pPr>
            <a:r>
              <a:rPr lang="en-US" dirty="0"/>
              <a:t>Community leadership</a:t>
            </a:r>
          </a:p>
          <a:p>
            <a:pPr>
              <a:lnSpc>
                <a:spcPct val="100000"/>
              </a:lnSpc>
              <a:spcBef>
                <a:spcPts val="1350"/>
              </a:spcBef>
            </a:pPr>
            <a:r>
              <a:rPr lang="en-US" dirty="0"/>
              <a:t>Resilience</a:t>
            </a:r>
          </a:p>
          <a:p>
            <a:pPr>
              <a:lnSpc>
                <a:spcPct val="100000"/>
              </a:lnSpc>
              <a:spcBef>
                <a:spcPts val="1350"/>
              </a:spcBef>
            </a:pPr>
            <a:r>
              <a:rPr lang="en-US" dirty="0"/>
              <a:t>Preparedness</a:t>
            </a:r>
          </a:p>
          <a:p>
            <a:pPr>
              <a:lnSpc>
                <a:spcPct val="100000"/>
              </a:lnSpc>
              <a:spcBef>
                <a:spcPts val="1350"/>
              </a:spcBef>
            </a:pPr>
            <a:r>
              <a:rPr lang="en-US" dirty="0"/>
              <a:t>Long term positive effect</a:t>
            </a:r>
          </a:p>
          <a:p>
            <a:pPr>
              <a:lnSpc>
                <a:spcPct val="100000"/>
              </a:lnSpc>
              <a:spcBef>
                <a:spcPts val="1350"/>
              </a:spcBef>
            </a:pPr>
            <a:r>
              <a:rPr lang="en-US" dirty="0"/>
              <a:t>Local ownership</a:t>
            </a:r>
          </a:p>
          <a:p>
            <a:pPr marL="0" lvl="0" indent="0">
              <a:buNone/>
            </a:pPr>
            <a:endParaRPr lang="en-GB" noProof="0" dirty="0"/>
          </a:p>
        </p:txBody>
      </p:sp>
      <p:sp>
        <p:nvSpPr>
          <p:cNvPr id="8" name="Text Placeholder 2">
            <a:extLst>
              <a:ext uri="{FF2B5EF4-FFF2-40B4-BE49-F238E27FC236}">
                <a16:creationId xmlns:a16="http://schemas.microsoft.com/office/drawing/2014/main" id="{A90E83DF-F841-5C1B-CF67-F10A28BF8993}"/>
              </a:ext>
            </a:extLst>
          </p:cNvPr>
          <p:cNvSpPr>
            <a:spLocks noGrp="1"/>
          </p:cNvSpPr>
          <p:nvPr>
            <p:ph idx="10"/>
          </p:nvPr>
        </p:nvSpPr>
        <p:spPr>
          <a:xfrm>
            <a:off x="685800" y="753255"/>
            <a:ext cx="7772400" cy="1505036"/>
          </a:xfrm>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lnSpc>
                <a:spcPct val="120000"/>
              </a:lnSpc>
            </a:pPr>
            <a:r>
              <a:rPr lang="en-GB" sz="2800" b="1" dirty="0">
                <a:solidFill>
                  <a:srgbClr val="F96101"/>
                </a:solidFill>
              </a:rPr>
              <a:t>Commitment 3</a:t>
            </a:r>
            <a:r>
              <a:rPr lang="en-GB" sz="2800" dirty="0">
                <a:solidFill>
                  <a:srgbClr val="F96101"/>
                </a:solidFill>
              </a:rPr>
              <a:t>|People and communities are better prepared and more resilient to potential crisis.</a:t>
            </a:r>
          </a:p>
          <a:p>
            <a:pPr>
              <a:defRPr/>
            </a:pPr>
            <a:endParaRPr lang="en-GB" noProof="0" dirty="0">
              <a:solidFill>
                <a:srgbClr val="00B050"/>
              </a:solidFill>
              <a:cs typeface="Calibri"/>
            </a:endParaRPr>
          </a:p>
        </p:txBody>
      </p:sp>
      <p:pic>
        <p:nvPicPr>
          <p:cNvPr id="3" name="Picture 2" descr="A blue tree with a black background&#10;&#10;Description automatically generated">
            <a:extLst>
              <a:ext uri="{FF2B5EF4-FFF2-40B4-BE49-F238E27FC236}">
                <a16:creationId xmlns:a16="http://schemas.microsoft.com/office/drawing/2014/main" id="{F45D34B5-F940-EA1C-BA23-49F4EC15B336}"/>
              </a:ext>
            </a:extLst>
          </p:cNvPr>
          <p:cNvPicPr>
            <a:picLocks noChangeAspect="1"/>
          </p:cNvPicPr>
          <p:nvPr/>
        </p:nvPicPr>
        <p:blipFill>
          <a:blip r:embed="rId2"/>
          <a:stretch>
            <a:fillRect/>
          </a:stretch>
        </p:blipFill>
        <p:spPr>
          <a:xfrm>
            <a:off x="1243173" y="2815262"/>
            <a:ext cx="2362200" cy="2755900"/>
          </a:xfrm>
          <a:prstGeom prst="rect">
            <a:avLst/>
          </a:prstGeom>
        </p:spPr>
      </p:pic>
    </p:spTree>
    <p:extLst>
      <p:ext uri="{BB962C8B-B14F-4D97-AF65-F5344CB8AC3E}">
        <p14:creationId xmlns:p14="http://schemas.microsoft.com/office/powerpoint/2010/main" val="3321780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xfrm>
            <a:off x="685800" y="3131108"/>
            <a:ext cx="8618838" cy="705362"/>
          </a:xfrm>
          <a:prstGeom prst="rect">
            <a:avLst/>
          </a:prstGeom>
          <a:noFill/>
          <a:ln>
            <a:noFill/>
          </a:ln>
        </p:spPr>
        <p:txBody>
          <a:bodyPr vert="horz" lIns="91440" tIns="45720" rIns="91440" bIns="45720" rtlCol="0" anchor="t">
            <a:normAutofit fontScale="92500"/>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solidFill>
                  <a:srgbClr val="FFFFFF"/>
                </a:solidFill>
                <a:cs typeface="Calibri"/>
              </a:rPr>
              <a:t>Introduction to the Core Humanitarian Standard</a:t>
            </a:r>
          </a:p>
        </p:txBody>
      </p:sp>
    </p:spTree>
    <p:extLst>
      <p:ext uri="{BB962C8B-B14F-4D97-AF65-F5344CB8AC3E}">
        <p14:creationId xmlns:p14="http://schemas.microsoft.com/office/powerpoint/2010/main" val="8400627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DB1E-D0BE-C2C1-6D8E-E77E6921B01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516018D-68A2-FB7A-BB33-AB1A97DE71C9}"/>
              </a:ext>
            </a:extLst>
          </p:cNvPr>
          <p:cNvSpPr>
            <a:spLocks noGrp="1"/>
          </p:cNvSpPr>
          <p:nvPr>
            <p:ph idx="1"/>
          </p:nvPr>
        </p:nvSpPr>
        <p:spPr>
          <a:xfrm>
            <a:off x="685800" y="1617133"/>
            <a:ext cx="7272867" cy="4487612"/>
          </a:xfrm>
        </p:spPr>
        <p:txBody>
          <a:bodyPr>
            <a:normAutofit fontScale="47500" lnSpcReduction="20000"/>
          </a:bodyPr>
          <a:lstStyle/>
          <a:p>
            <a:pPr marL="0" indent="0" algn="l" rtl="0" fontAlgn="base">
              <a:lnSpc>
                <a:spcPct val="120000"/>
              </a:lnSpc>
              <a:buNone/>
            </a:pPr>
            <a:r>
              <a:rPr lang="en-GB" sz="5100" dirty="0">
                <a:solidFill>
                  <a:srgbClr val="000000"/>
                </a:solidFill>
              </a:rPr>
              <a:t>R</a:t>
            </a:r>
            <a:r>
              <a:rPr lang="en-GB" sz="5100" b="0" i="0" dirty="0">
                <a:solidFill>
                  <a:srgbClr val="000000"/>
                </a:solidFill>
                <a:effectLst/>
              </a:rPr>
              <a:t>ead the case study and answer the following questions: </a:t>
            </a:r>
          </a:p>
          <a:p>
            <a:pPr algn="l" rtl="0" fontAlgn="base">
              <a:lnSpc>
                <a:spcPct val="120000"/>
              </a:lnSpc>
              <a:spcBef>
                <a:spcPts val="1350"/>
              </a:spcBef>
              <a:buFont typeface="+mj-lt"/>
              <a:buAutoNum type="arabicPeriod"/>
            </a:pPr>
            <a:r>
              <a:rPr lang="en-GB" sz="5100" b="0" i="0" dirty="0">
                <a:solidFill>
                  <a:srgbClr val="000000"/>
                </a:solidFill>
                <a:effectLst/>
              </a:rPr>
              <a:t>What is the context and who are the key stakeholders?  </a:t>
            </a:r>
          </a:p>
          <a:p>
            <a:pPr algn="l" rtl="0" fontAlgn="base">
              <a:lnSpc>
                <a:spcPct val="120000"/>
              </a:lnSpc>
              <a:spcBef>
                <a:spcPts val="1350"/>
              </a:spcBef>
              <a:buFont typeface="+mj-lt"/>
              <a:buAutoNum type="arabicPeriod" startAt="2"/>
            </a:pPr>
            <a:r>
              <a:rPr lang="en-GB" sz="5100" b="0" i="0" dirty="0">
                <a:solidFill>
                  <a:srgbClr val="000000"/>
                </a:solidFill>
                <a:effectLst/>
              </a:rPr>
              <a:t>What were the key actions taken in this example? </a:t>
            </a:r>
          </a:p>
          <a:p>
            <a:pPr algn="l" rtl="0" fontAlgn="base">
              <a:lnSpc>
                <a:spcPct val="120000"/>
              </a:lnSpc>
              <a:spcBef>
                <a:spcPts val="1350"/>
              </a:spcBef>
              <a:buFont typeface="+mj-lt"/>
              <a:buAutoNum type="arabicPeriod" startAt="3"/>
            </a:pPr>
            <a:r>
              <a:rPr lang="en-GB" sz="5100" b="0" i="0" dirty="0">
                <a:solidFill>
                  <a:srgbClr val="000000"/>
                </a:solidFill>
                <a:effectLst/>
              </a:rPr>
              <a:t>How did this contribute to making people and communities better prepared and more resilient to potential crisis? </a:t>
            </a:r>
          </a:p>
          <a:p>
            <a:pPr algn="l" rtl="0" fontAlgn="base">
              <a:lnSpc>
                <a:spcPct val="120000"/>
              </a:lnSpc>
              <a:spcBef>
                <a:spcPts val="1350"/>
              </a:spcBef>
              <a:buFont typeface="+mj-lt"/>
              <a:buAutoNum type="arabicPeriod" startAt="4"/>
            </a:pPr>
            <a:r>
              <a:rPr lang="en-GB" sz="5100" b="0" i="0" dirty="0">
                <a:solidFill>
                  <a:srgbClr val="000000"/>
                </a:solidFill>
                <a:effectLst/>
              </a:rPr>
              <a:t>Which of the 5 requirements did these actions relate to?  </a:t>
            </a:r>
          </a:p>
        </p:txBody>
      </p:sp>
      <p:sp>
        <p:nvSpPr>
          <p:cNvPr id="3" name="Content Placeholder 2">
            <a:extLst>
              <a:ext uri="{FF2B5EF4-FFF2-40B4-BE49-F238E27FC236}">
                <a16:creationId xmlns:a16="http://schemas.microsoft.com/office/drawing/2014/main" id="{FCD47477-AE55-BF32-0E9F-F7F85C200232}"/>
              </a:ext>
            </a:extLst>
          </p:cNvPr>
          <p:cNvSpPr>
            <a:spLocks noGrp="1"/>
          </p:cNvSpPr>
          <p:nvPr>
            <p:ph idx="10"/>
          </p:nvPr>
        </p:nvSpPr>
        <p:spPr/>
        <p:txBody>
          <a:bodyPr/>
          <a:lstStyle/>
          <a:p>
            <a:r>
              <a:rPr lang="en-GB" dirty="0"/>
              <a:t>Instructions for the exercise</a:t>
            </a:r>
          </a:p>
        </p:txBody>
      </p:sp>
    </p:spTree>
    <p:extLst>
      <p:ext uri="{BB962C8B-B14F-4D97-AF65-F5344CB8AC3E}">
        <p14:creationId xmlns:p14="http://schemas.microsoft.com/office/powerpoint/2010/main" val="40217060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DB1E-D0BE-C2C1-6D8E-E77E6921B01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516018D-68A2-FB7A-BB33-AB1A97DE71C9}"/>
              </a:ext>
            </a:extLst>
          </p:cNvPr>
          <p:cNvSpPr>
            <a:spLocks noGrp="1"/>
          </p:cNvSpPr>
          <p:nvPr>
            <p:ph idx="1"/>
          </p:nvPr>
        </p:nvSpPr>
        <p:spPr>
          <a:xfrm>
            <a:off x="428075" y="1987126"/>
            <a:ext cx="4436533" cy="3674534"/>
          </a:xfrm>
        </p:spPr>
        <p:txBody>
          <a:bodyPr>
            <a:normAutofit fontScale="47500" lnSpcReduction="20000"/>
          </a:bodyPr>
          <a:lstStyle/>
          <a:p>
            <a:pPr marL="0" indent="0" algn="l" rtl="0" fontAlgn="base">
              <a:buNone/>
            </a:pPr>
            <a:r>
              <a:rPr lang="en-GB" sz="5100" b="0" i="0" dirty="0">
                <a:solidFill>
                  <a:srgbClr val="000000"/>
                </a:solidFill>
                <a:effectLst/>
              </a:rPr>
              <a:t>Identify all the potential stakeholders.</a:t>
            </a:r>
          </a:p>
          <a:p>
            <a:pPr marL="0" indent="0" algn="l" rtl="0" fontAlgn="base">
              <a:buNone/>
            </a:pPr>
            <a:endParaRPr lang="en-GB" sz="5100" dirty="0">
              <a:solidFill>
                <a:srgbClr val="000000"/>
              </a:solidFill>
            </a:endParaRPr>
          </a:p>
          <a:p>
            <a:pPr marL="0" indent="0" algn="l" rtl="0" fontAlgn="base">
              <a:buNone/>
            </a:pPr>
            <a:r>
              <a:rPr lang="en-GB" sz="5100" b="0" i="0" dirty="0">
                <a:solidFill>
                  <a:srgbClr val="000000"/>
                </a:solidFill>
                <a:effectLst/>
              </a:rPr>
              <a:t>Ensure all relevant stakeholders can engage in processes to strengthen resilience  and preparedness.</a:t>
            </a:r>
          </a:p>
          <a:p>
            <a:pPr marL="0" indent="0" algn="l" rtl="0" fontAlgn="base">
              <a:buNone/>
            </a:pPr>
            <a:endParaRPr lang="en-GB" sz="5100" dirty="0">
              <a:solidFill>
                <a:srgbClr val="000000"/>
              </a:solidFill>
            </a:endParaRPr>
          </a:p>
          <a:p>
            <a:pPr marL="0" indent="0" algn="l" rtl="0" fontAlgn="base">
              <a:buNone/>
            </a:pPr>
            <a:r>
              <a:rPr lang="en-GB" sz="5100" b="0" i="0" dirty="0">
                <a:solidFill>
                  <a:srgbClr val="000000"/>
                </a:solidFill>
                <a:effectLst/>
              </a:rPr>
              <a:t>Ensure minority and marginalised groups are represented.</a:t>
            </a:r>
          </a:p>
          <a:p>
            <a:pPr marL="0" indent="0" algn="l" rtl="0" fontAlgn="base">
              <a:buNone/>
            </a:pPr>
            <a:endParaRPr lang="en-GB" sz="5100" b="0" i="0" dirty="0">
              <a:solidFill>
                <a:srgbClr val="000000"/>
              </a:solidFill>
              <a:effectLst/>
            </a:endParaRPr>
          </a:p>
          <a:p>
            <a:pPr marL="0" indent="0" algn="l" rtl="0" fontAlgn="base">
              <a:buNone/>
            </a:pPr>
            <a:r>
              <a:rPr lang="en-GB" sz="3000" dirty="0">
                <a:solidFill>
                  <a:srgbClr val="000000"/>
                </a:solidFill>
              </a:rPr>
              <a:t>Source: IFRC Framework for Community Resilience</a:t>
            </a:r>
          </a:p>
          <a:p>
            <a:pPr marL="0" indent="0" algn="l" rtl="0" fontAlgn="base">
              <a:buNone/>
            </a:pPr>
            <a:endParaRPr lang="en-GB" sz="5100" b="0" i="0" dirty="0">
              <a:solidFill>
                <a:srgbClr val="000000"/>
              </a:solidFill>
              <a:effectLst/>
            </a:endParaRPr>
          </a:p>
          <a:p>
            <a:pPr marL="0" indent="0" algn="l" rtl="0" fontAlgn="base">
              <a:buNone/>
            </a:pPr>
            <a:endParaRPr lang="en-GB" sz="5100" b="0" i="0" dirty="0">
              <a:solidFill>
                <a:srgbClr val="000000"/>
              </a:solidFill>
              <a:effectLst/>
            </a:endParaRPr>
          </a:p>
          <a:p>
            <a:pPr marL="0" indent="0" algn="l" rtl="0" fontAlgn="base">
              <a:buNone/>
            </a:pPr>
            <a:endParaRPr lang="en-GB" sz="5100" b="0" i="0" dirty="0">
              <a:solidFill>
                <a:srgbClr val="000000"/>
              </a:solidFill>
              <a:effectLst/>
            </a:endParaRPr>
          </a:p>
          <a:p>
            <a:pPr algn="l" rtl="0" fontAlgn="base">
              <a:buFont typeface="+mj-lt"/>
              <a:buAutoNum type="arabicPeriod" startAt="4"/>
            </a:pPr>
            <a:endParaRPr lang="en-GB" sz="1800" b="0" i="0" dirty="0">
              <a:solidFill>
                <a:srgbClr val="000000"/>
              </a:solidFill>
              <a:effectLst/>
              <a:latin typeface="Calibri" panose="020F0502020204030204" pitchFamily="34" charset="0"/>
            </a:endParaRPr>
          </a:p>
          <a:p>
            <a:pPr marL="0" indent="0" algn="ctr">
              <a:buNone/>
            </a:pPr>
            <a:endParaRPr lang="en-GB" dirty="0">
              <a:highlight>
                <a:srgbClr val="FFFF00"/>
              </a:highlight>
            </a:endParaRPr>
          </a:p>
        </p:txBody>
      </p:sp>
      <p:sp>
        <p:nvSpPr>
          <p:cNvPr id="3" name="Content Placeholder 2">
            <a:extLst>
              <a:ext uri="{FF2B5EF4-FFF2-40B4-BE49-F238E27FC236}">
                <a16:creationId xmlns:a16="http://schemas.microsoft.com/office/drawing/2014/main" id="{FCD47477-AE55-BF32-0E9F-F7F85C200232}"/>
              </a:ext>
            </a:extLst>
          </p:cNvPr>
          <p:cNvSpPr>
            <a:spLocks noGrp="1"/>
          </p:cNvSpPr>
          <p:nvPr>
            <p:ph idx="10"/>
          </p:nvPr>
        </p:nvSpPr>
        <p:spPr/>
        <p:txBody>
          <a:bodyPr/>
          <a:lstStyle/>
          <a:p>
            <a:r>
              <a:rPr lang="en-GB" dirty="0"/>
              <a:t>Stakeholders </a:t>
            </a:r>
          </a:p>
        </p:txBody>
      </p:sp>
      <p:pic>
        <p:nvPicPr>
          <p:cNvPr id="6" name="Picture 5">
            <a:extLst>
              <a:ext uri="{FF2B5EF4-FFF2-40B4-BE49-F238E27FC236}">
                <a16:creationId xmlns:a16="http://schemas.microsoft.com/office/drawing/2014/main" id="{D6E9AB6B-82E9-B0E5-97E5-079541D73534}"/>
              </a:ext>
            </a:extLst>
          </p:cNvPr>
          <p:cNvPicPr>
            <a:picLocks noChangeAspect="1"/>
          </p:cNvPicPr>
          <p:nvPr/>
        </p:nvPicPr>
        <p:blipFill>
          <a:blip r:embed="rId2"/>
          <a:stretch>
            <a:fillRect/>
          </a:stretch>
        </p:blipFill>
        <p:spPr>
          <a:xfrm>
            <a:off x="4864608" y="710543"/>
            <a:ext cx="3648456" cy="5436914"/>
          </a:xfrm>
          <a:prstGeom prst="rect">
            <a:avLst/>
          </a:prstGeom>
        </p:spPr>
      </p:pic>
    </p:spTree>
    <p:extLst>
      <p:ext uri="{BB962C8B-B14F-4D97-AF65-F5344CB8AC3E}">
        <p14:creationId xmlns:p14="http://schemas.microsoft.com/office/powerpoint/2010/main" val="4697660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BB220-809A-E90B-455A-0C55A44FCA7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810034-8079-404A-C772-441A9CAADD7B}"/>
              </a:ext>
            </a:extLst>
          </p:cNvPr>
          <p:cNvSpPr>
            <a:spLocks noGrp="1"/>
          </p:cNvSpPr>
          <p:nvPr>
            <p:ph idx="1"/>
          </p:nvPr>
        </p:nvSpPr>
        <p:spPr>
          <a:xfrm>
            <a:off x="685800" y="1828799"/>
            <a:ext cx="7772400" cy="4015409"/>
          </a:xfrm>
        </p:spPr>
        <p:txBody>
          <a:bodyPr>
            <a:normAutofit/>
          </a:bodyPr>
          <a:lstStyle/>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Crisis preparedness is built in a participatory manner, it is inclusive of a range of stakeholders. </a:t>
            </a: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It can protect, and address the needs, of the most vulnerable groups</a:t>
            </a: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Challenges can include:</a:t>
            </a:r>
          </a:p>
          <a:p>
            <a:pPr marL="685800" lvl="1" indent="-342900">
              <a:buFont typeface="Symbol" pitchFamily="2" charset="2"/>
              <a:buChar char=""/>
            </a:pPr>
            <a:r>
              <a:rPr lang="en-GB" sz="2000" kern="100" dirty="0">
                <a:solidFill>
                  <a:srgbClr val="66686B"/>
                </a:solidFill>
                <a:cs typeface="Times New Roman" panose="02020603050405020304" pitchFamily="18" charset="0"/>
              </a:rPr>
              <a:t>stakeholders having unclear roles and mandates; </a:t>
            </a:r>
          </a:p>
          <a:p>
            <a:pPr marL="685800" lvl="1" indent="-342900">
              <a:buFont typeface="Symbol" pitchFamily="2" charset="2"/>
              <a:buChar char=""/>
            </a:pPr>
            <a:r>
              <a:rPr lang="en-GB" sz="2000" kern="100" dirty="0">
                <a:solidFill>
                  <a:srgbClr val="66686B"/>
                </a:solidFill>
                <a:cs typeface="Times New Roman" panose="02020603050405020304" pitchFamily="18" charset="0"/>
              </a:rPr>
              <a:t>inadequate resources and/or funding </a:t>
            </a:r>
          </a:p>
          <a:p>
            <a:pPr marL="685800" lvl="1" indent="-342900">
              <a:buFont typeface="Symbol" pitchFamily="2" charset="2"/>
              <a:buChar char=""/>
            </a:pPr>
            <a:r>
              <a:rPr lang="en-GB" sz="2000" kern="100" dirty="0">
                <a:solidFill>
                  <a:srgbClr val="66686B"/>
                </a:solidFill>
                <a:cs typeface="Times New Roman" panose="02020603050405020304" pitchFamily="18" charset="0"/>
              </a:rPr>
              <a:t>at-risk and vulnerable groups not being represented</a:t>
            </a: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1996E3B-346D-82FE-D25E-AC917851819D}"/>
              </a:ext>
            </a:extLst>
          </p:cNvPr>
          <p:cNvSpPr>
            <a:spLocks noGrp="1"/>
          </p:cNvSpPr>
          <p:nvPr>
            <p:ph idx="10"/>
          </p:nvPr>
        </p:nvSpPr>
        <p:spPr/>
        <p:txBody>
          <a:bodyPr/>
          <a:lstStyle/>
          <a:p>
            <a:r>
              <a:rPr lang="en-GB" dirty="0"/>
              <a:t>Commitment 3 - Conclusions</a:t>
            </a:r>
          </a:p>
        </p:txBody>
      </p:sp>
    </p:spTree>
    <p:extLst>
      <p:ext uri="{BB962C8B-B14F-4D97-AF65-F5344CB8AC3E}">
        <p14:creationId xmlns:p14="http://schemas.microsoft.com/office/powerpoint/2010/main" val="13487197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Commitment</a:t>
            </a:r>
            <a:r>
              <a:rPr lang="en-GB" noProof="0" dirty="0">
                <a:solidFill>
                  <a:srgbClr val="FFFFFF"/>
                </a:solidFill>
                <a:cs typeface="Calibri"/>
              </a:rPr>
              <a:t> 4</a:t>
            </a:r>
          </a:p>
        </p:txBody>
      </p:sp>
    </p:spTree>
    <p:extLst>
      <p:ext uri="{BB962C8B-B14F-4D97-AF65-F5344CB8AC3E}">
        <p14:creationId xmlns:p14="http://schemas.microsoft.com/office/powerpoint/2010/main" val="41356965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xfrm>
            <a:off x="4353674" y="3012141"/>
            <a:ext cx="3929714" cy="2559021"/>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1350"/>
              </a:spcBef>
            </a:pPr>
            <a:r>
              <a:rPr lang="en-US" dirty="0"/>
              <a:t>Potential negative impact</a:t>
            </a:r>
          </a:p>
          <a:p>
            <a:pPr>
              <a:lnSpc>
                <a:spcPct val="100000"/>
              </a:lnSpc>
              <a:spcBef>
                <a:spcPts val="1350"/>
              </a:spcBef>
            </a:pPr>
            <a:r>
              <a:rPr lang="en-US" dirty="0"/>
              <a:t>Environmental impact</a:t>
            </a:r>
          </a:p>
          <a:p>
            <a:pPr>
              <a:lnSpc>
                <a:spcPct val="100000"/>
              </a:lnSpc>
              <a:spcBef>
                <a:spcPts val="1350"/>
              </a:spcBef>
            </a:pPr>
            <a:r>
              <a:rPr lang="en-US" dirty="0"/>
              <a:t>PSEAH</a:t>
            </a:r>
            <a:endParaRPr lang="en-GB" dirty="0"/>
          </a:p>
          <a:p>
            <a:pPr>
              <a:lnSpc>
                <a:spcPct val="100000"/>
              </a:lnSpc>
              <a:spcBef>
                <a:spcPts val="1350"/>
              </a:spcBef>
            </a:pPr>
            <a:r>
              <a:rPr lang="en-GB" dirty="0"/>
              <a:t>Data protection</a:t>
            </a:r>
            <a:endParaRPr lang="en-US" dirty="0"/>
          </a:p>
        </p:txBody>
      </p:sp>
      <p:sp>
        <p:nvSpPr>
          <p:cNvPr id="8" name="Text Placeholder 2"/>
          <p:cNvSpPr>
            <a:spLocks noGrp="1"/>
          </p:cNvSpPr>
          <p:nvPr>
            <p:ph idx="10"/>
          </p:nvPr>
        </p:nvSpPr>
        <p:spPr>
          <a:xfrm>
            <a:off x="685800" y="753255"/>
            <a:ext cx="7772400" cy="1947742"/>
          </a:xfrm>
          <a:prstGeom prst="rect">
            <a:avLst/>
          </a:prstGeom>
          <a:noFill/>
          <a:ln>
            <a:noFill/>
          </a:ln>
        </p:spPr>
        <p:txBody>
          <a:bodyPr vert="horz" lIns="91440" tIns="45720" rIns="91440" bIns="45720" rtlCol="0" anchor="t">
            <a:normAutofit fontScale="62500" lnSpcReduction="20000"/>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lnSpc>
                <a:spcPct val="120000"/>
              </a:lnSpc>
            </a:pPr>
            <a:r>
              <a:rPr lang="en-GB" sz="5100" b="1" dirty="0">
                <a:solidFill>
                  <a:srgbClr val="F96101"/>
                </a:solidFill>
              </a:rPr>
              <a:t>Commitment 4</a:t>
            </a:r>
            <a:r>
              <a:rPr lang="en-GB" sz="5100" dirty="0">
                <a:solidFill>
                  <a:srgbClr val="F96101"/>
                </a:solidFill>
              </a:rPr>
              <a:t>|People and communities access support that does not cause harm to people or the environment.</a:t>
            </a:r>
          </a:p>
          <a:p>
            <a:pPr>
              <a:defRPr/>
            </a:pPr>
            <a:endParaRPr lang="en-GB" noProof="0" dirty="0">
              <a:solidFill>
                <a:srgbClr val="00B050"/>
              </a:solidFill>
              <a:cs typeface="Calibri"/>
            </a:endParaRPr>
          </a:p>
        </p:txBody>
      </p:sp>
      <p:pic>
        <p:nvPicPr>
          <p:cNvPr id="3" name="Picture 2" descr="A blue outline of a globe&#10;&#10;Description automatically generated">
            <a:extLst>
              <a:ext uri="{FF2B5EF4-FFF2-40B4-BE49-F238E27FC236}">
                <a16:creationId xmlns:a16="http://schemas.microsoft.com/office/drawing/2014/main" id="{E1BA6235-4EBF-026D-322B-B6ED64BA576D}"/>
              </a:ext>
            </a:extLst>
          </p:cNvPr>
          <p:cNvPicPr>
            <a:picLocks noChangeAspect="1"/>
          </p:cNvPicPr>
          <p:nvPr/>
        </p:nvPicPr>
        <p:blipFill>
          <a:blip r:embed="rId2"/>
          <a:stretch>
            <a:fillRect/>
          </a:stretch>
        </p:blipFill>
        <p:spPr>
          <a:xfrm>
            <a:off x="1157568" y="2810804"/>
            <a:ext cx="2705100" cy="2692400"/>
          </a:xfrm>
          <a:prstGeom prst="rect">
            <a:avLst/>
          </a:prstGeom>
        </p:spPr>
      </p:pic>
    </p:spTree>
    <p:extLst>
      <p:ext uri="{BB962C8B-B14F-4D97-AF65-F5344CB8AC3E}">
        <p14:creationId xmlns:p14="http://schemas.microsoft.com/office/powerpoint/2010/main" val="7251627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xfrm>
            <a:off x="685800" y="1890250"/>
            <a:ext cx="7772400" cy="3605528"/>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1350"/>
              </a:spcBef>
              <a:spcAft>
                <a:spcPts val="600"/>
              </a:spcAft>
            </a:pPr>
            <a:r>
              <a:rPr lang="en-GB" dirty="0"/>
              <a:t>There is a fine line between benefiting and harming affected people and communities</a:t>
            </a:r>
          </a:p>
          <a:p>
            <a:pPr>
              <a:lnSpc>
                <a:spcPct val="100000"/>
              </a:lnSpc>
              <a:spcBef>
                <a:spcPts val="1350"/>
              </a:spcBef>
              <a:spcAft>
                <a:spcPts val="600"/>
              </a:spcAft>
            </a:pPr>
            <a:r>
              <a:rPr lang="en-GB" dirty="0"/>
              <a:t>Agencies should be aware of their position or the role they play in a given context</a:t>
            </a:r>
          </a:p>
          <a:p>
            <a:pPr>
              <a:lnSpc>
                <a:spcPct val="100000"/>
              </a:lnSpc>
              <a:spcBef>
                <a:spcPts val="1350"/>
              </a:spcBef>
              <a:spcAft>
                <a:spcPts val="600"/>
              </a:spcAft>
            </a:pPr>
            <a:r>
              <a:rPr lang="en-GB" dirty="0"/>
              <a:t>The Do-No-Harm approach is the understanding of the impact of aid on existing conflict and its interactions within a particular context</a:t>
            </a:r>
          </a:p>
          <a:p>
            <a:pPr marL="0" lvl="0" indent="0">
              <a:buNone/>
            </a:pPr>
            <a:endParaRPr lang="en-GB" noProof="0" dirty="0"/>
          </a:p>
        </p:txBody>
      </p:sp>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The Do No Harm approach</a:t>
            </a:r>
          </a:p>
          <a:p>
            <a:pPr>
              <a:defRPr/>
            </a:pPr>
            <a:endParaRPr lang="en-GB" noProof="0" dirty="0">
              <a:solidFill>
                <a:srgbClr val="00B050"/>
              </a:solidFill>
              <a:cs typeface="Calibri"/>
            </a:endParaRPr>
          </a:p>
        </p:txBody>
      </p:sp>
      <p:sp>
        <p:nvSpPr>
          <p:cNvPr id="9" name="Text Placeholder 2"/>
          <p:cNvSpPr>
            <a:spLocks noGrp="1"/>
          </p:cNvSpPr>
          <p:nvPr>
            <p:ph idx="11"/>
          </p:nvPr>
        </p:nvSpPr>
        <p:spPr>
          <a:xfrm>
            <a:off x="685800" y="5364795"/>
            <a:ext cx="7772400" cy="455434"/>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algn="ctr">
              <a:defRPr/>
            </a:pPr>
            <a:r>
              <a:rPr lang="en-GB" dirty="0">
                <a:solidFill>
                  <a:schemeClr val="accent1"/>
                </a:solidFill>
              </a:rPr>
              <a:t>The goal is to limit or prevent unintended negative effects.</a:t>
            </a:r>
            <a:endParaRPr lang="en-GB" noProof="0" dirty="0">
              <a:solidFill>
                <a:schemeClr val="accent1"/>
              </a:solidFill>
            </a:endParaRPr>
          </a:p>
          <a:p>
            <a:pPr marL="0" marR="0" lvl="0" indent="0" algn="ctr" defTabSz="457200" rtl="0" eaLnBrk="1" fontAlgn="auto" latinLnBrk="0" hangingPunct="1">
              <a:lnSpc>
                <a:spcPct val="100000"/>
              </a:lnSpc>
              <a:spcBef>
                <a:spcPct val="0"/>
              </a:spcBef>
              <a:spcAft>
                <a:spcPts val="0"/>
              </a:spcAft>
              <a:buClrTx/>
              <a:buSzTx/>
              <a:buFontTx/>
              <a:buNone/>
              <a:tabLst/>
              <a:defRPr/>
            </a:pPr>
            <a:endParaRPr lang="en-GB" noProof="0" dirty="0">
              <a:solidFill>
                <a:schemeClr val="accent1"/>
              </a:solidFill>
            </a:endParaRPr>
          </a:p>
        </p:txBody>
      </p:sp>
    </p:spTree>
    <p:extLst>
      <p:ext uri="{BB962C8B-B14F-4D97-AF65-F5344CB8AC3E}">
        <p14:creationId xmlns:p14="http://schemas.microsoft.com/office/powerpoint/2010/main" val="28310358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 Placeholder 2"/>
          <p:cNvSpPr>
            <a:spLocks noGrp="1"/>
          </p:cNvSpPr>
          <p:nvPr>
            <p:ph idx="1"/>
          </p:nvPr>
        </p:nvSpPr>
        <p:spPr>
          <a:xfrm>
            <a:off x="685800" y="1890249"/>
            <a:ext cx="7772400" cy="4107313"/>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fontAlgn="base"/>
            <a:r>
              <a:rPr lang="en-GB" b="1" dirty="0"/>
              <a:t>Theft/Diversion</a:t>
            </a:r>
            <a:r>
              <a:rPr lang="en-GB" dirty="0"/>
              <a:t>: Fuelling the conflict with stolen or diverted goods.</a:t>
            </a:r>
            <a:endParaRPr lang="fr-CH" dirty="0"/>
          </a:p>
          <a:p>
            <a:pPr fontAlgn="base"/>
            <a:r>
              <a:rPr lang="en-GB" b="1" dirty="0"/>
              <a:t>Market Effects</a:t>
            </a:r>
            <a:r>
              <a:rPr lang="en-GB" dirty="0"/>
              <a:t>: Changing local markets with an influx of outside goods.</a:t>
            </a:r>
            <a:endParaRPr lang="fr-CH" dirty="0"/>
          </a:p>
          <a:p>
            <a:pPr fontAlgn="base"/>
            <a:r>
              <a:rPr lang="en-GB" b="1" dirty="0"/>
              <a:t>Distribution Effects</a:t>
            </a:r>
            <a:r>
              <a:rPr lang="en-GB" dirty="0"/>
              <a:t>: Distributing goods along the lines of the conflict.</a:t>
            </a:r>
            <a:endParaRPr lang="fr-CH" dirty="0"/>
          </a:p>
          <a:p>
            <a:pPr fontAlgn="base"/>
            <a:r>
              <a:rPr lang="en-GB" b="1" dirty="0"/>
              <a:t>Substitution Effects</a:t>
            </a:r>
            <a:r>
              <a:rPr lang="en-GB" dirty="0"/>
              <a:t>: Replacing existing functioning systems or structures.</a:t>
            </a:r>
            <a:endParaRPr lang="fr-CH" dirty="0"/>
          </a:p>
          <a:p>
            <a:pPr fontAlgn="base"/>
            <a:r>
              <a:rPr lang="en-GB" b="1" dirty="0"/>
              <a:t>Legitimisation Effects</a:t>
            </a:r>
            <a:r>
              <a:rPr lang="en-GB" dirty="0"/>
              <a:t>: Giving legitimacy to a group or leader by working with them.</a:t>
            </a:r>
            <a:endParaRPr lang="fr-CH" dirty="0"/>
          </a:p>
          <a:p>
            <a:pPr marL="0" lvl="0" indent="0">
              <a:buNone/>
            </a:pPr>
            <a:endParaRPr lang="en-GB" noProof="0" dirty="0"/>
          </a:p>
        </p:txBody>
      </p:sp>
      <p:sp>
        <p:nvSpPr>
          <p:cNvPr id="8" name="Text Placeholder 2"/>
          <p:cNvSpPr>
            <a:spLocks noGrp="1"/>
          </p:cNvSpPr>
          <p:nvPr>
            <p:ph idx="10"/>
          </p:nvPr>
        </p:nvSpPr>
        <p:spPr>
          <a:xfrm>
            <a:off x="838200" y="860437"/>
            <a:ext cx="6286500" cy="705362"/>
          </a:xfrm>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Example of unintended effects</a:t>
            </a:r>
          </a:p>
          <a:p>
            <a:pPr>
              <a:defRPr/>
            </a:pPr>
            <a:endParaRPr lang="en-GB" noProof="0" dirty="0">
              <a:solidFill>
                <a:srgbClr val="00B050"/>
              </a:solidFill>
              <a:cs typeface="Calibri"/>
            </a:endParaRPr>
          </a:p>
        </p:txBody>
      </p:sp>
    </p:spTree>
    <p:extLst>
      <p:ext uri="{BB962C8B-B14F-4D97-AF65-F5344CB8AC3E}">
        <p14:creationId xmlns:p14="http://schemas.microsoft.com/office/powerpoint/2010/main" val="3739926300"/>
      </p:ext>
    </p:extLst>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prstGeom prst="rect">
            <a:avLst/>
          </a:prstGeom>
          <a:noFill/>
          <a:ln>
            <a:noFill/>
          </a:ln>
        </p:spPr>
        <p:txBody>
          <a:bodyPr vert="horz" lIns="91440" tIns="45720" rIns="91440" bIns="45720" rtlCol="0">
            <a:normAutofit/>
          </a:bodyPr>
          <a:lstStyle>
            <a:lvl1pPr algn="l">
              <a:defRPr sz="2400">
                <a:solidFill>
                  <a:srgbClr val="66686B"/>
                </a:solidFill>
              </a:defRPr>
            </a:lvl1pPr>
          </a:lstStyle>
          <a:p>
            <a:pPr marL="0" lvl="0" indent="0">
              <a:buNone/>
            </a:pPr>
            <a:r>
              <a:rPr lang="en-GB" noProof="0" dirty="0"/>
              <a:t>Insert chosen film into this slide</a:t>
            </a:r>
          </a:p>
        </p:txBody>
      </p:sp>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ea typeface="+mn-lt"/>
                <a:cs typeface="+mn-lt"/>
              </a:rPr>
              <a:t>Movie </a:t>
            </a:r>
            <a:endParaRPr lang="en-GB" noProof="0" dirty="0">
              <a:ea typeface="+mn-lt"/>
              <a:cs typeface="+mn-lt"/>
            </a:endParaRPr>
          </a:p>
          <a:p>
            <a:pPr>
              <a:defRPr/>
            </a:pPr>
            <a:endParaRPr lang="en-GB" noProof="0" dirty="0">
              <a:solidFill>
                <a:srgbClr val="00B050"/>
              </a:solidFill>
              <a:cs typeface="Calibri"/>
            </a:endParaRPr>
          </a:p>
        </p:txBody>
      </p:sp>
      <p:sp>
        <p:nvSpPr>
          <p:cNvPr id="9" name="Text Placeholder 2"/>
          <p:cNvSpPr>
            <a:spLocks noGrp="1"/>
          </p:cNvSpPr>
          <p:nvPr>
            <p:ph idx="11"/>
          </p:nvPr>
        </p:nvSpPr>
        <p:spPr>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noProof="0" dirty="0">
                <a:solidFill>
                  <a:schemeClr val="accent1"/>
                </a:solidFill>
              </a:rPr>
              <a:t>A video on Sexual Exploitation, Abuse and Harassment</a:t>
            </a:r>
          </a:p>
        </p:txBody>
      </p:sp>
    </p:spTree>
    <p:extLst>
      <p:ext uri="{BB962C8B-B14F-4D97-AF65-F5344CB8AC3E}">
        <p14:creationId xmlns:p14="http://schemas.microsoft.com/office/powerpoint/2010/main" val="36617720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2BADE-7708-D4AB-268D-0385E7E97360}"/>
            </a:ext>
          </a:extLst>
        </p:cNvPr>
        <p:cNvGrpSpPr/>
        <p:nvPr/>
      </p:nvGrpSpPr>
      <p:grpSpPr>
        <a:xfrm>
          <a:off x="0" y="0"/>
          <a:ext cx="0" cy="0"/>
          <a:chOff x="0" y="0"/>
          <a:chExt cx="0" cy="0"/>
        </a:xfrm>
      </p:grpSpPr>
      <p:sp>
        <p:nvSpPr>
          <p:cNvPr id="7" name="Text Placeholder 2">
            <a:extLst>
              <a:ext uri="{FF2B5EF4-FFF2-40B4-BE49-F238E27FC236}">
                <a16:creationId xmlns:a16="http://schemas.microsoft.com/office/drawing/2014/main" id="{C4CDE079-DBFA-E08C-F2FF-8F2DAB290AE4}"/>
              </a:ext>
            </a:extLst>
          </p:cNvPr>
          <p:cNvSpPr>
            <a:spLocks noGrp="1"/>
          </p:cNvSpPr>
          <p:nvPr>
            <p:ph idx="1"/>
          </p:nvPr>
        </p:nvSpPr>
        <p:spPr>
          <a:xfrm>
            <a:off x="685800" y="2028219"/>
            <a:ext cx="7772400" cy="2139309"/>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1350"/>
              </a:spcBef>
            </a:pPr>
            <a:r>
              <a:rPr lang="en-GB" b="1" dirty="0"/>
              <a:t>Sexual exploitation: </a:t>
            </a:r>
            <a:r>
              <a:rPr lang="en-GB" dirty="0"/>
              <a:t>any actual or attempted abuse of a position of vulnerability, differential power, or trust, for sexual purposes, including, but not limited to, profiting monetarily, socially or politically from the sexual exploitation of another.</a:t>
            </a:r>
          </a:p>
        </p:txBody>
      </p:sp>
      <p:sp>
        <p:nvSpPr>
          <p:cNvPr id="8" name="Text Placeholder 2">
            <a:extLst>
              <a:ext uri="{FF2B5EF4-FFF2-40B4-BE49-F238E27FC236}">
                <a16:creationId xmlns:a16="http://schemas.microsoft.com/office/drawing/2014/main" id="{1A974CCE-309B-5882-B377-39BAFF543042}"/>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Definitions</a:t>
            </a:r>
          </a:p>
          <a:p>
            <a:pPr>
              <a:defRPr/>
            </a:pPr>
            <a:endParaRPr lang="en-GB" noProof="0" dirty="0">
              <a:solidFill>
                <a:srgbClr val="00B050"/>
              </a:solidFill>
              <a:cs typeface="Calibri"/>
            </a:endParaRPr>
          </a:p>
        </p:txBody>
      </p:sp>
      <p:sp>
        <p:nvSpPr>
          <p:cNvPr id="2" name="Text Placeholder 2">
            <a:extLst>
              <a:ext uri="{FF2B5EF4-FFF2-40B4-BE49-F238E27FC236}">
                <a16:creationId xmlns:a16="http://schemas.microsoft.com/office/drawing/2014/main" id="{45767917-06FA-326B-BF3B-D90CC4874FD9}"/>
              </a:ext>
            </a:extLst>
          </p:cNvPr>
          <p:cNvSpPr txBox="1">
            <a:spLocks/>
          </p:cNvSpPr>
          <p:nvPr/>
        </p:nvSpPr>
        <p:spPr>
          <a:xfrm>
            <a:off x="685800" y="4326952"/>
            <a:ext cx="7772400" cy="2139309"/>
          </a:xfrm>
          <a:prstGeom prst="rect">
            <a:avLst/>
          </a:prstGeom>
          <a:noFill/>
          <a:ln>
            <a:noFill/>
          </a:ln>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rgbClr val="66686B"/>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00000"/>
              </a:lnSpc>
              <a:spcBef>
                <a:spcPts val="1350"/>
              </a:spcBef>
            </a:pPr>
            <a:r>
              <a:rPr lang="en-GB" b="1" dirty="0"/>
              <a:t>Sexual abuse: </a:t>
            </a:r>
            <a:r>
              <a:rPr lang="en-GB" dirty="0"/>
              <a:t>the actual or threatened physical intrusion of a sexual nature, whether by force or under unequal or coercive conditions</a:t>
            </a:r>
          </a:p>
        </p:txBody>
      </p:sp>
      <p:sp>
        <p:nvSpPr>
          <p:cNvPr id="3" name="Text Placeholder 2">
            <a:extLst>
              <a:ext uri="{FF2B5EF4-FFF2-40B4-BE49-F238E27FC236}">
                <a16:creationId xmlns:a16="http://schemas.microsoft.com/office/drawing/2014/main" id="{4C85349F-044A-47D9-DC44-1F7E090ADF85}"/>
              </a:ext>
            </a:extLst>
          </p:cNvPr>
          <p:cNvSpPr>
            <a:spLocks noGrp="1"/>
          </p:cNvSpPr>
          <p:nvPr>
            <p:ph idx="11"/>
          </p:nvPr>
        </p:nvSpPr>
        <p:spPr>
          <a:xfrm>
            <a:off x="685800" y="1461393"/>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noProof="0" dirty="0">
                <a:solidFill>
                  <a:schemeClr val="accent1"/>
                </a:solidFill>
              </a:rPr>
              <a:t>IASC Definitions</a:t>
            </a:r>
          </a:p>
        </p:txBody>
      </p:sp>
    </p:spTree>
    <p:extLst>
      <p:ext uri="{BB962C8B-B14F-4D97-AF65-F5344CB8AC3E}">
        <p14:creationId xmlns:p14="http://schemas.microsoft.com/office/powerpoint/2010/main" val="28896793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AFFB7-D338-550E-B66B-228EC728726B}"/>
            </a:ext>
          </a:extLst>
        </p:cNvPr>
        <p:cNvGrpSpPr/>
        <p:nvPr/>
      </p:nvGrpSpPr>
      <p:grpSpPr>
        <a:xfrm>
          <a:off x="0" y="0"/>
          <a:ext cx="0" cy="0"/>
          <a:chOff x="0" y="0"/>
          <a:chExt cx="0" cy="0"/>
        </a:xfrm>
      </p:grpSpPr>
      <p:sp>
        <p:nvSpPr>
          <p:cNvPr id="7" name="Text Placeholder 2">
            <a:extLst>
              <a:ext uri="{FF2B5EF4-FFF2-40B4-BE49-F238E27FC236}">
                <a16:creationId xmlns:a16="http://schemas.microsoft.com/office/drawing/2014/main" id="{B5F90983-04D2-0226-9476-633B5D7BFFFF}"/>
              </a:ext>
            </a:extLst>
          </p:cNvPr>
          <p:cNvSpPr>
            <a:spLocks noGrp="1"/>
          </p:cNvSpPr>
          <p:nvPr>
            <p:ph idx="1"/>
          </p:nvPr>
        </p:nvSpPr>
        <p:spPr>
          <a:xfrm>
            <a:off x="685800" y="2401694"/>
            <a:ext cx="7772400" cy="2463089"/>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1350"/>
              </a:spcBef>
            </a:pPr>
            <a:r>
              <a:rPr lang="en-GB" sz="2800" dirty="0"/>
              <a:t>Think of the 9 commitments - What actions relate to these commitments that can help us protect people from </a:t>
            </a:r>
            <a:r>
              <a:rPr lang="en-GB" sz="2800" b="1" dirty="0"/>
              <a:t>SEA</a:t>
            </a:r>
            <a:r>
              <a:rPr lang="en-GB" sz="2800" dirty="0"/>
              <a:t>?</a:t>
            </a:r>
          </a:p>
        </p:txBody>
      </p:sp>
      <p:sp>
        <p:nvSpPr>
          <p:cNvPr id="8" name="Text Placeholder 2">
            <a:extLst>
              <a:ext uri="{FF2B5EF4-FFF2-40B4-BE49-F238E27FC236}">
                <a16:creationId xmlns:a16="http://schemas.microsoft.com/office/drawing/2014/main" id="{C60884FC-4832-0292-6BA4-09ED5D97B8B6}"/>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Brainstorm</a:t>
            </a:r>
          </a:p>
          <a:p>
            <a:pPr>
              <a:defRPr/>
            </a:pPr>
            <a:endParaRPr lang="en-GB" noProof="0" dirty="0">
              <a:solidFill>
                <a:srgbClr val="00B050"/>
              </a:solidFill>
              <a:cs typeface="Calibri"/>
            </a:endParaRPr>
          </a:p>
        </p:txBody>
      </p:sp>
      <p:sp>
        <p:nvSpPr>
          <p:cNvPr id="2" name="Text Placeholder 2">
            <a:extLst>
              <a:ext uri="{FF2B5EF4-FFF2-40B4-BE49-F238E27FC236}">
                <a16:creationId xmlns:a16="http://schemas.microsoft.com/office/drawing/2014/main" id="{422AE041-00A3-A094-E7C7-F2A69ABBD240}"/>
              </a:ext>
            </a:extLst>
          </p:cNvPr>
          <p:cNvSpPr>
            <a:spLocks noGrp="1"/>
          </p:cNvSpPr>
          <p:nvPr>
            <p:ph idx="11"/>
          </p:nvPr>
        </p:nvSpPr>
        <p:spPr>
          <a:xfrm>
            <a:off x="685800" y="1461393"/>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noProof="0" dirty="0">
                <a:solidFill>
                  <a:schemeClr val="accent1"/>
                </a:solidFill>
              </a:rPr>
              <a:t>Group exercise</a:t>
            </a:r>
          </a:p>
        </p:txBody>
      </p:sp>
    </p:spTree>
    <p:extLst>
      <p:ext uri="{BB962C8B-B14F-4D97-AF65-F5344CB8AC3E}">
        <p14:creationId xmlns:p14="http://schemas.microsoft.com/office/powerpoint/2010/main" val="854318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What is Quality? </a:t>
            </a:r>
          </a:p>
          <a:p>
            <a:pPr>
              <a:defRPr/>
            </a:pPr>
            <a:endParaRPr lang="en-GB" noProof="0" dirty="0">
              <a:solidFill>
                <a:srgbClr val="00B050"/>
              </a:solidFill>
              <a:cs typeface="Calibri"/>
            </a:endParaRPr>
          </a:p>
        </p:txBody>
      </p:sp>
      <p:sp>
        <p:nvSpPr>
          <p:cNvPr id="5" name="Text Placeholder 2">
            <a:extLst>
              <a:ext uri="{FF2B5EF4-FFF2-40B4-BE49-F238E27FC236}">
                <a16:creationId xmlns:a16="http://schemas.microsoft.com/office/drawing/2014/main" id="{757AAC90-6263-944E-9357-0EF2C75F68A7}"/>
              </a:ext>
            </a:extLst>
          </p:cNvPr>
          <p:cNvSpPr txBox="1">
            <a:spLocks/>
          </p:cNvSpPr>
          <p:nvPr/>
        </p:nvSpPr>
        <p:spPr>
          <a:xfrm>
            <a:off x="1107703" y="2619820"/>
            <a:ext cx="7205024" cy="2369385"/>
          </a:xfrm>
          <a:prstGeom prst="rect">
            <a:avLst/>
          </a:prstGeom>
          <a:noFill/>
          <a:ln>
            <a:noFill/>
          </a:ln>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rgbClr val="66686B"/>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dirty="0"/>
              <a:t>A set of characteristics that ensures that</a:t>
            </a:r>
          </a:p>
          <a:p>
            <a:pPr marL="0" indent="0">
              <a:buNone/>
            </a:pPr>
            <a:r>
              <a:rPr lang="en-GB" dirty="0"/>
              <a:t>The </a:t>
            </a:r>
            <a:r>
              <a:rPr lang="en-GB" dirty="0">
                <a:solidFill>
                  <a:srgbClr val="FFC000"/>
                </a:solidFill>
              </a:rPr>
              <a:t>support</a:t>
            </a:r>
            <a:r>
              <a:rPr lang="en-GB" dirty="0"/>
              <a:t> provided to people and communities</a:t>
            </a:r>
          </a:p>
          <a:p>
            <a:pPr marL="0" indent="0">
              <a:buNone/>
            </a:pPr>
            <a:r>
              <a:rPr lang="en-GB" dirty="0"/>
              <a:t>Meets their implied or stated </a:t>
            </a:r>
            <a:r>
              <a:rPr lang="en-GB" dirty="0">
                <a:solidFill>
                  <a:srgbClr val="FFC000"/>
                </a:solidFill>
              </a:rPr>
              <a:t>needs</a:t>
            </a:r>
            <a:r>
              <a:rPr lang="en-GB" dirty="0"/>
              <a:t> and expectations</a:t>
            </a:r>
          </a:p>
          <a:p>
            <a:pPr marL="0" indent="0">
              <a:buNone/>
            </a:pPr>
            <a:r>
              <a:rPr lang="en-GB" dirty="0"/>
              <a:t>And respects the </a:t>
            </a:r>
            <a:r>
              <a:rPr lang="en-GB" dirty="0">
                <a:solidFill>
                  <a:srgbClr val="FFC000"/>
                </a:solidFill>
              </a:rPr>
              <a:t>dignity</a:t>
            </a:r>
            <a:r>
              <a:rPr lang="en-GB" dirty="0"/>
              <a:t> of people</a:t>
            </a:r>
          </a:p>
          <a:p>
            <a:pPr marL="0" indent="0">
              <a:buFont typeface="Arial" panose="020B0604020202020204" pitchFamily="34" charset="0"/>
              <a:buNone/>
            </a:pPr>
            <a:endParaRPr lang="en-GB" dirty="0"/>
          </a:p>
        </p:txBody>
      </p:sp>
      <p:sp>
        <p:nvSpPr>
          <p:cNvPr id="3" name="Content Placeholder 2">
            <a:extLst>
              <a:ext uri="{FF2B5EF4-FFF2-40B4-BE49-F238E27FC236}">
                <a16:creationId xmlns:a16="http://schemas.microsoft.com/office/drawing/2014/main" id="{AD2F4989-28E1-6D6E-3E5A-FE8FE5F8B83B}"/>
              </a:ext>
            </a:extLst>
          </p:cNvPr>
          <p:cNvSpPr>
            <a:spLocks noGrp="1"/>
          </p:cNvSpPr>
          <p:nvPr>
            <p:ph idx="11"/>
          </p:nvPr>
        </p:nvSpPr>
        <p:spPr/>
        <p:txBody>
          <a:bodyPr/>
          <a:lstStyle/>
          <a:p>
            <a:r>
              <a:rPr lang="en-CH" dirty="0"/>
              <a:t>CHS Glossary</a:t>
            </a:r>
          </a:p>
        </p:txBody>
      </p:sp>
    </p:spTree>
    <p:extLst>
      <p:ext uri="{BB962C8B-B14F-4D97-AF65-F5344CB8AC3E}">
        <p14:creationId xmlns:p14="http://schemas.microsoft.com/office/powerpoint/2010/main" val="1769774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Resources</a:t>
            </a:r>
          </a:p>
          <a:p>
            <a:pPr>
              <a:defRPr/>
            </a:pPr>
            <a:endParaRPr lang="en-GB" noProof="0" dirty="0">
              <a:solidFill>
                <a:srgbClr val="00B050"/>
              </a:solidFill>
              <a:cs typeface="Calibri"/>
            </a:endParaRPr>
          </a:p>
        </p:txBody>
      </p:sp>
      <p:pic>
        <p:nvPicPr>
          <p:cNvPr id="14" name="Image 8" descr="Une image contenant texte&#10;&#10;Description générée automatiquement">
            <a:extLst>
              <a:ext uri="{FF2B5EF4-FFF2-40B4-BE49-F238E27FC236}">
                <a16:creationId xmlns:a16="http://schemas.microsoft.com/office/drawing/2014/main" id="{6B1E1C01-22FA-654E-A84D-76A4C4CC6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51" y="1484784"/>
            <a:ext cx="2586329" cy="3456384"/>
          </a:xfrm>
          <a:prstGeom prst="rect">
            <a:avLst/>
          </a:prstGeom>
          <a:ln>
            <a:noFill/>
          </a:ln>
          <a:effectLst>
            <a:outerShdw blurRad="292100" dist="139700" dir="2700000" algn="tl" rotWithShape="0">
              <a:srgbClr val="333333">
                <a:alpha val="65000"/>
              </a:srgbClr>
            </a:outerShdw>
          </a:effectLst>
        </p:spPr>
      </p:pic>
      <p:pic>
        <p:nvPicPr>
          <p:cNvPr id="16" name="Image 12">
            <a:extLst>
              <a:ext uri="{FF2B5EF4-FFF2-40B4-BE49-F238E27FC236}">
                <a16:creationId xmlns:a16="http://schemas.microsoft.com/office/drawing/2014/main" id="{BB7D5CA0-0A2C-954F-AC18-3778D5F4E2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9722" y="2362199"/>
            <a:ext cx="2812800" cy="1423345"/>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2108E051-2DFD-4D3A-3490-194018C20588}"/>
              </a:ext>
            </a:extLst>
          </p:cNvPr>
          <p:cNvSpPr txBox="1"/>
          <p:nvPr/>
        </p:nvSpPr>
        <p:spPr>
          <a:xfrm>
            <a:off x="4029559" y="4448014"/>
            <a:ext cx="3518116" cy="923330"/>
          </a:xfrm>
          <a:prstGeom prst="rect">
            <a:avLst/>
          </a:prstGeom>
          <a:noFill/>
        </p:spPr>
        <p:txBody>
          <a:bodyPr wrap="square" rtlCol="0">
            <a:spAutoFit/>
          </a:bodyPr>
          <a:lstStyle/>
          <a:p>
            <a:r>
              <a:rPr lang="en-CH" dirty="0">
                <a:solidFill>
                  <a:srgbClr val="E91458"/>
                </a:solidFill>
              </a:rPr>
              <a:t>&amp; CHS PSEAH Index document + elearning (2015 CHS – will be updated in Q3-4 of 2024)</a:t>
            </a:r>
          </a:p>
        </p:txBody>
      </p:sp>
    </p:spTree>
    <p:extLst>
      <p:ext uri="{BB962C8B-B14F-4D97-AF65-F5344CB8AC3E}">
        <p14:creationId xmlns:p14="http://schemas.microsoft.com/office/powerpoint/2010/main" val="21168090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xfrm>
            <a:off x="685800" y="1890250"/>
            <a:ext cx="7772400" cy="2463089"/>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1350"/>
              </a:spcBef>
            </a:pPr>
            <a:r>
              <a:rPr lang="en-GB" dirty="0"/>
              <a:t>What environmental impact can a humanitarian response/development programme have or lead to?</a:t>
            </a:r>
          </a:p>
          <a:p>
            <a:pPr>
              <a:lnSpc>
                <a:spcPct val="100000"/>
              </a:lnSpc>
              <a:spcBef>
                <a:spcPts val="1350"/>
              </a:spcBef>
            </a:pPr>
            <a:endParaRPr lang="en-GB" dirty="0"/>
          </a:p>
          <a:p>
            <a:pPr>
              <a:lnSpc>
                <a:spcPct val="100000"/>
              </a:lnSpc>
              <a:spcBef>
                <a:spcPts val="1350"/>
              </a:spcBef>
            </a:pPr>
            <a:r>
              <a:rPr lang="en-GB" dirty="0"/>
              <a:t>How do these environmental impacts affect people and communities?</a:t>
            </a:r>
          </a:p>
          <a:p>
            <a:pPr>
              <a:lnSpc>
                <a:spcPct val="100000"/>
              </a:lnSpc>
              <a:spcBef>
                <a:spcPts val="1350"/>
              </a:spcBef>
            </a:pPr>
            <a:endParaRPr lang="en-GB" dirty="0">
              <a:highlight>
                <a:srgbClr val="FFFF00"/>
              </a:highlight>
            </a:endParaRPr>
          </a:p>
          <a:p>
            <a:pPr>
              <a:lnSpc>
                <a:spcPct val="100000"/>
              </a:lnSpc>
              <a:spcBef>
                <a:spcPts val="1350"/>
              </a:spcBef>
            </a:pPr>
            <a:endParaRPr lang="en-GB" dirty="0">
              <a:highlight>
                <a:srgbClr val="FFFF00"/>
              </a:highlight>
            </a:endParaRPr>
          </a:p>
        </p:txBody>
      </p:sp>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Environment</a:t>
            </a:r>
          </a:p>
          <a:p>
            <a:pPr>
              <a:defRPr/>
            </a:pPr>
            <a:endParaRPr lang="en-GB" noProof="0" dirty="0">
              <a:solidFill>
                <a:srgbClr val="00B050"/>
              </a:solidFill>
              <a:cs typeface="Calibri"/>
            </a:endParaRPr>
          </a:p>
        </p:txBody>
      </p:sp>
    </p:spTree>
    <p:extLst>
      <p:ext uri="{BB962C8B-B14F-4D97-AF65-F5344CB8AC3E}">
        <p14:creationId xmlns:p14="http://schemas.microsoft.com/office/powerpoint/2010/main" val="16641885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AFFB7-D338-550E-B66B-228EC728726B}"/>
            </a:ext>
          </a:extLst>
        </p:cNvPr>
        <p:cNvGrpSpPr/>
        <p:nvPr/>
      </p:nvGrpSpPr>
      <p:grpSpPr>
        <a:xfrm>
          <a:off x="0" y="0"/>
          <a:ext cx="0" cy="0"/>
          <a:chOff x="0" y="0"/>
          <a:chExt cx="0" cy="0"/>
        </a:xfrm>
      </p:grpSpPr>
      <p:sp>
        <p:nvSpPr>
          <p:cNvPr id="7" name="Text Placeholder 2">
            <a:extLst>
              <a:ext uri="{FF2B5EF4-FFF2-40B4-BE49-F238E27FC236}">
                <a16:creationId xmlns:a16="http://schemas.microsoft.com/office/drawing/2014/main" id="{B5F90983-04D2-0226-9476-633B5D7BFFFF}"/>
              </a:ext>
            </a:extLst>
          </p:cNvPr>
          <p:cNvSpPr>
            <a:spLocks noGrp="1"/>
          </p:cNvSpPr>
          <p:nvPr>
            <p:ph idx="1"/>
          </p:nvPr>
        </p:nvSpPr>
        <p:spPr>
          <a:xfrm>
            <a:off x="685800" y="2401694"/>
            <a:ext cx="7772400" cy="2463089"/>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1350"/>
              </a:spcBef>
            </a:pPr>
            <a:r>
              <a:rPr lang="en-GB" sz="2800" dirty="0"/>
              <a:t>Think of the 9 commitments - What actions relate to these commitments that can help us prevent negative </a:t>
            </a:r>
            <a:r>
              <a:rPr lang="en-GB" sz="2800" b="1" dirty="0"/>
              <a:t>Environmental Impact</a:t>
            </a:r>
            <a:r>
              <a:rPr lang="en-GB" sz="2800" dirty="0"/>
              <a:t>?</a:t>
            </a:r>
          </a:p>
        </p:txBody>
      </p:sp>
      <p:sp>
        <p:nvSpPr>
          <p:cNvPr id="8" name="Text Placeholder 2">
            <a:extLst>
              <a:ext uri="{FF2B5EF4-FFF2-40B4-BE49-F238E27FC236}">
                <a16:creationId xmlns:a16="http://schemas.microsoft.com/office/drawing/2014/main" id="{C60884FC-4832-0292-6BA4-09ED5D97B8B6}"/>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Brainstorm 2</a:t>
            </a:r>
          </a:p>
          <a:p>
            <a:pPr>
              <a:defRPr/>
            </a:pPr>
            <a:endParaRPr lang="en-GB" noProof="0" dirty="0">
              <a:solidFill>
                <a:srgbClr val="00B050"/>
              </a:solidFill>
              <a:cs typeface="Calibri"/>
            </a:endParaRPr>
          </a:p>
        </p:txBody>
      </p:sp>
      <p:sp>
        <p:nvSpPr>
          <p:cNvPr id="2" name="Text Placeholder 2">
            <a:extLst>
              <a:ext uri="{FF2B5EF4-FFF2-40B4-BE49-F238E27FC236}">
                <a16:creationId xmlns:a16="http://schemas.microsoft.com/office/drawing/2014/main" id="{422AE041-00A3-A094-E7C7-F2A69ABBD240}"/>
              </a:ext>
            </a:extLst>
          </p:cNvPr>
          <p:cNvSpPr>
            <a:spLocks noGrp="1"/>
          </p:cNvSpPr>
          <p:nvPr>
            <p:ph idx="11"/>
          </p:nvPr>
        </p:nvSpPr>
        <p:spPr>
          <a:xfrm>
            <a:off x="685800" y="1461393"/>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baseline="0">
                <a:solidFill>
                  <a:srgbClr val="D60C46"/>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noProof="0" dirty="0">
                <a:solidFill>
                  <a:schemeClr val="accent1"/>
                </a:solidFill>
              </a:rPr>
              <a:t>Group exercise</a:t>
            </a:r>
          </a:p>
        </p:txBody>
      </p:sp>
    </p:spTree>
    <p:extLst>
      <p:ext uri="{BB962C8B-B14F-4D97-AF65-F5344CB8AC3E}">
        <p14:creationId xmlns:p14="http://schemas.microsoft.com/office/powerpoint/2010/main" val="27369040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BB220-809A-E90B-455A-0C55A44FCA7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810034-8079-404A-C772-441A9CAADD7B}"/>
              </a:ext>
            </a:extLst>
          </p:cNvPr>
          <p:cNvSpPr>
            <a:spLocks noGrp="1"/>
          </p:cNvSpPr>
          <p:nvPr>
            <p:ph idx="1"/>
          </p:nvPr>
        </p:nvSpPr>
        <p:spPr>
          <a:xfrm>
            <a:off x="685800" y="1828799"/>
            <a:ext cx="7772400" cy="4015409"/>
          </a:xfrm>
        </p:spPr>
        <p:txBody>
          <a:bodyPr>
            <a:normAutofit/>
          </a:bodyPr>
          <a:lstStyle/>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A deteriorating state of the environment triggers a greater scale of crises and disaster.</a:t>
            </a: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There is a negative correlation between conflicts and disasters, environmental degradation, gender inequality and poverty.</a:t>
            </a: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Humanitarian action focuses on response and has a high environmental footprint.</a:t>
            </a: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The CHS identifies the need to act on environmental issues systematically and provides a framework to do so.</a:t>
            </a: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1996E3B-346D-82FE-D25E-AC917851819D}"/>
              </a:ext>
            </a:extLst>
          </p:cNvPr>
          <p:cNvSpPr>
            <a:spLocks noGrp="1"/>
          </p:cNvSpPr>
          <p:nvPr>
            <p:ph idx="10"/>
          </p:nvPr>
        </p:nvSpPr>
        <p:spPr/>
        <p:txBody>
          <a:bodyPr/>
          <a:lstStyle/>
          <a:p>
            <a:r>
              <a:rPr lang="en-GB" dirty="0"/>
              <a:t>Environment - Conclusions</a:t>
            </a:r>
          </a:p>
        </p:txBody>
      </p:sp>
    </p:spTree>
    <p:extLst>
      <p:ext uri="{BB962C8B-B14F-4D97-AF65-F5344CB8AC3E}">
        <p14:creationId xmlns:p14="http://schemas.microsoft.com/office/powerpoint/2010/main" val="41658521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Commitment</a:t>
            </a:r>
            <a:r>
              <a:rPr lang="en-GB" noProof="0" dirty="0">
                <a:solidFill>
                  <a:srgbClr val="FFFFFF"/>
                </a:solidFill>
                <a:cs typeface="Calibri"/>
              </a:rPr>
              <a:t> 5</a:t>
            </a:r>
          </a:p>
        </p:txBody>
      </p:sp>
    </p:spTree>
    <p:extLst>
      <p:ext uri="{BB962C8B-B14F-4D97-AF65-F5344CB8AC3E}">
        <p14:creationId xmlns:p14="http://schemas.microsoft.com/office/powerpoint/2010/main" val="38293660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TextShape 1"/>
          <p:cNvSpPr txBox="1"/>
          <p:nvPr/>
        </p:nvSpPr>
        <p:spPr>
          <a:xfrm>
            <a:off x="3742588" y="2707093"/>
            <a:ext cx="5073840" cy="3093319"/>
          </a:xfrm>
          <a:prstGeom prst="rect">
            <a:avLst/>
          </a:prstGeom>
          <a:noFill/>
          <a:ln>
            <a:noFill/>
          </a:ln>
        </p:spPr>
        <p:txBody>
          <a:bodyPr>
            <a:normAutofit lnSpcReduction="10000"/>
          </a:bodyPr>
          <a:lstStyle/>
          <a:p>
            <a:pPr marL="285840" indent="-285480">
              <a:lnSpc>
                <a:spcPct val="100000"/>
              </a:lnSpc>
              <a:spcBef>
                <a:spcPts val="1349"/>
              </a:spcBef>
              <a:buClr>
                <a:srgbClr val="66686B"/>
              </a:buClr>
              <a:buFont typeface="Arial"/>
              <a:buChar char="•"/>
            </a:pPr>
            <a:r>
              <a:rPr lang="en-US" sz="2400" b="0" strike="noStrike" spc="-1" dirty="0">
                <a:solidFill>
                  <a:srgbClr val="66686B"/>
                </a:solidFill>
                <a:latin typeface="Calibri"/>
              </a:rPr>
              <a:t>Identify and mitigate significant barriers to raising concerns and complaints</a:t>
            </a:r>
            <a:endParaRPr lang="en-US" sz="2400" b="0" strike="noStrike" spc="-1" dirty="0">
              <a:solidFill>
                <a:srgbClr val="000000"/>
              </a:solidFill>
              <a:latin typeface="Calibri"/>
            </a:endParaRPr>
          </a:p>
          <a:p>
            <a:pPr marL="285840" indent="-285480">
              <a:lnSpc>
                <a:spcPct val="100000"/>
              </a:lnSpc>
              <a:spcBef>
                <a:spcPts val="1349"/>
              </a:spcBef>
              <a:buClr>
                <a:srgbClr val="66686B"/>
              </a:buClr>
              <a:buFont typeface="Arial"/>
              <a:buChar char="•"/>
            </a:pPr>
            <a:r>
              <a:rPr lang="en-US" sz="2400" b="0" strike="noStrike" spc="-1" dirty="0">
                <a:solidFill>
                  <a:srgbClr val="66686B"/>
                </a:solidFill>
                <a:latin typeface="Calibri"/>
              </a:rPr>
              <a:t>Understand and implement key principles for establishing and operating robust complaints systems</a:t>
            </a:r>
            <a:endParaRPr lang="en-US" sz="2400" b="0" strike="noStrike" spc="-1" dirty="0">
              <a:solidFill>
                <a:srgbClr val="000000"/>
              </a:solidFill>
              <a:latin typeface="Calibri"/>
            </a:endParaRPr>
          </a:p>
          <a:p>
            <a:pPr marL="285840" indent="-285480">
              <a:lnSpc>
                <a:spcPct val="100000"/>
              </a:lnSpc>
              <a:spcBef>
                <a:spcPts val="1349"/>
              </a:spcBef>
              <a:buClr>
                <a:srgbClr val="66686B"/>
              </a:buClr>
              <a:buFont typeface="Arial"/>
              <a:buChar char="•"/>
            </a:pPr>
            <a:r>
              <a:rPr lang="en-US" sz="2400" b="0" strike="noStrike" spc="-1" dirty="0">
                <a:solidFill>
                  <a:srgbClr val="66686B"/>
                </a:solidFill>
                <a:latin typeface="Calibri"/>
              </a:rPr>
              <a:t>Explore Victim/survivor-</a:t>
            </a:r>
            <a:r>
              <a:rPr lang="en-US" sz="2400" b="0" strike="noStrike" spc="-1" dirty="0" err="1">
                <a:solidFill>
                  <a:srgbClr val="66686B"/>
                </a:solidFill>
                <a:latin typeface="Calibri"/>
              </a:rPr>
              <a:t>centred</a:t>
            </a:r>
            <a:r>
              <a:rPr lang="en-US" sz="2400" b="0" strike="noStrike" spc="-1" dirty="0">
                <a:solidFill>
                  <a:srgbClr val="66686B"/>
                </a:solidFill>
                <a:latin typeface="Calibri"/>
              </a:rPr>
              <a:t> approaches</a:t>
            </a:r>
            <a:endParaRPr lang="en-US" sz="2400" b="0" strike="noStrike" spc="-1" dirty="0">
              <a:solidFill>
                <a:srgbClr val="000000"/>
              </a:solidFill>
              <a:latin typeface="Calibri"/>
            </a:endParaRPr>
          </a:p>
        </p:txBody>
      </p:sp>
      <p:sp>
        <p:nvSpPr>
          <p:cNvPr id="356" name="TextShape 2"/>
          <p:cNvSpPr txBox="1"/>
          <p:nvPr/>
        </p:nvSpPr>
        <p:spPr>
          <a:xfrm>
            <a:off x="685800" y="753120"/>
            <a:ext cx="7772040" cy="1399320"/>
          </a:xfrm>
          <a:prstGeom prst="rect">
            <a:avLst/>
          </a:prstGeom>
          <a:noFill/>
          <a:ln>
            <a:noFill/>
          </a:ln>
        </p:spPr>
        <p:txBody>
          <a:bodyPr>
            <a:normAutofit/>
          </a:bodyPr>
          <a:lstStyle/>
          <a:p>
            <a:pPr>
              <a:lnSpc>
                <a:spcPct val="100000"/>
              </a:lnSpc>
            </a:pPr>
            <a:r>
              <a:rPr lang="en-US" sz="2800" b="1" strike="noStrike" spc="-1" dirty="0">
                <a:solidFill>
                  <a:srgbClr val="F96101"/>
                </a:solidFill>
                <a:latin typeface="Calibri"/>
              </a:rPr>
              <a:t>Commitment 5 | </a:t>
            </a:r>
            <a:r>
              <a:rPr lang="en-US" sz="2800" strike="noStrike" spc="-1" dirty="0">
                <a:solidFill>
                  <a:srgbClr val="F96101"/>
                </a:solidFill>
                <a:latin typeface="Calibri"/>
              </a:rPr>
              <a:t>People and communities can safely report concerns and complaints and get them addressed.</a:t>
            </a:r>
          </a:p>
          <a:p>
            <a:pPr>
              <a:lnSpc>
                <a:spcPct val="100000"/>
              </a:lnSpc>
            </a:pPr>
            <a:endParaRPr lang="en-US" sz="2800" b="0" strike="noStrike" spc="-1" dirty="0">
              <a:solidFill>
                <a:srgbClr val="000000"/>
              </a:solidFill>
              <a:latin typeface="Calibri"/>
            </a:endParaRPr>
          </a:p>
        </p:txBody>
      </p:sp>
      <p:pic>
        <p:nvPicPr>
          <p:cNvPr id="3" name="Picture 2" descr="A blue and black logo&#10;&#10;Description automatically generated">
            <a:extLst>
              <a:ext uri="{FF2B5EF4-FFF2-40B4-BE49-F238E27FC236}">
                <a16:creationId xmlns:a16="http://schemas.microsoft.com/office/drawing/2014/main" id="{288D9C2C-9F4A-DBD9-1F27-036BEC5A8553}"/>
              </a:ext>
            </a:extLst>
          </p:cNvPr>
          <p:cNvPicPr>
            <a:picLocks noChangeAspect="1"/>
          </p:cNvPicPr>
          <p:nvPr/>
        </p:nvPicPr>
        <p:blipFill>
          <a:blip r:embed="rId3"/>
          <a:stretch>
            <a:fillRect/>
          </a:stretch>
        </p:blipFill>
        <p:spPr>
          <a:xfrm>
            <a:off x="653500" y="2894853"/>
            <a:ext cx="2730500" cy="271780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TextShape 1"/>
          <p:cNvSpPr txBox="1"/>
          <p:nvPr/>
        </p:nvSpPr>
        <p:spPr>
          <a:xfrm>
            <a:off x="685800" y="2332080"/>
            <a:ext cx="7772040" cy="3605040"/>
          </a:xfrm>
          <a:prstGeom prst="rect">
            <a:avLst/>
          </a:prstGeom>
          <a:noFill/>
          <a:ln>
            <a:noFill/>
          </a:ln>
        </p:spPr>
        <p:txBody>
          <a:bodyPr>
            <a:noAutofit/>
          </a:bodyPr>
          <a:lstStyle/>
          <a:p>
            <a:pPr marL="454680" indent="-342720">
              <a:lnSpc>
                <a:spcPct val="100000"/>
              </a:lnSpc>
              <a:spcBef>
                <a:spcPts val="1417"/>
              </a:spcBef>
              <a:buClr>
                <a:srgbClr val="000000"/>
              </a:buClr>
              <a:buFont typeface="Arial"/>
              <a:buChar char="•"/>
            </a:pPr>
            <a:r>
              <a:rPr lang="en-US" sz="2400" b="0" strike="noStrike" spc="-1">
                <a:solidFill>
                  <a:srgbClr val="66686B"/>
                </a:solidFill>
                <a:latin typeface="Calibri"/>
                <a:ea typeface="DejaVu Sans"/>
              </a:rPr>
              <a:t>Putting people in the center and give a voice to all</a:t>
            </a:r>
            <a:endParaRPr lang="en-US" sz="2400" b="0" strike="noStrike" spc="-1">
              <a:solidFill>
                <a:srgbClr val="000000"/>
              </a:solidFill>
              <a:latin typeface="Calibri"/>
            </a:endParaRPr>
          </a:p>
          <a:p>
            <a:pPr marL="454680" indent="-342720">
              <a:lnSpc>
                <a:spcPct val="100000"/>
              </a:lnSpc>
              <a:spcBef>
                <a:spcPts val="1417"/>
              </a:spcBef>
              <a:buClr>
                <a:srgbClr val="000000"/>
              </a:buClr>
              <a:buFont typeface="Arial"/>
              <a:buChar char="•"/>
            </a:pPr>
            <a:r>
              <a:rPr lang="en-US" sz="2400" b="0" strike="noStrike" spc="-1">
                <a:solidFill>
                  <a:srgbClr val="66686B"/>
                </a:solidFill>
                <a:latin typeface="Calibri"/>
                <a:ea typeface="DejaVu Sans"/>
              </a:rPr>
              <a:t>Increasing accountability to all</a:t>
            </a:r>
            <a:endParaRPr lang="en-US" sz="2400" b="0" strike="noStrike" spc="-1">
              <a:solidFill>
                <a:srgbClr val="000000"/>
              </a:solidFill>
              <a:latin typeface="Calibri"/>
            </a:endParaRPr>
          </a:p>
          <a:p>
            <a:pPr marL="454680" indent="-342720">
              <a:lnSpc>
                <a:spcPct val="100000"/>
              </a:lnSpc>
              <a:spcBef>
                <a:spcPts val="1417"/>
              </a:spcBef>
              <a:buClr>
                <a:srgbClr val="000000"/>
              </a:buClr>
              <a:buFont typeface="Arial"/>
              <a:buChar char="•"/>
            </a:pPr>
            <a:r>
              <a:rPr lang="en-US" sz="2400" b="0" strike="noStrike" spc="-1">
                <a:solidFill>
                  <a:srgbClr val="66686B"/>
                </a:solidFill>
                <a:latin typeface="Calibri"/>
                <a:ea typeface="DejaVu Sans"/>
              </a:rPr>
              <a:t>Improving effectiveness and appropriate programming</a:t>
            </a:r>
            <a:endParaRPr lang="en-US" sz="2400" b="0" strike="noStrike" spc="-1">
              <a:solidFill>
                <a:srgbClr val="000000"/>
              </a:solidFill>
              <a:latin typeface="Calibri"/>
            </a:endParaRPr>
          </a:p>
          <a:p>
            <a:pPr marL="454680" indent="-342720">
              <a:lnSpc>
                <a:spcPct val="100000"/>
              </a:lnSpc>
              <a:spcBef>
                <a:spcPts val="1417"/>
              </a:spcBef>
              <a:buClr>
                <a:srgbClr val="000000"/>
              </a:buClr>
              <a:buFont typeface="Arial"/>
              <a:buChar char="•"/>
            </a:pPr>
            <a:r>
              <a:rPr lang="en-US" sz="2400" b="0" strike="noStrike" spc="-1">
                <a:solidFill>
                  <a:srgbClr val="66686B"/>
                </a:solidFill>
                <a:latin typeface="Calibri"/>
                <a:ea typeface="DejaVu Sans"/>
              </a:rPr>
              <a:t>Identification and prevention of misconduct</a:t>
            </a:r>
            <a:endParaRPr lang="en-US" sz="2400" b="0" strike="noStrike" spc="-1">
              <a:solidFill>
                <a:srgbClr val="000000"/>
              </a:solidFill>
              <a:latin typeface="Calibri"/>
            </a:endParaRPr>
          </a:p>
          <a:p>
            <a:pPr marL="454680" indent="-342720">
              <a:lnSpc>
                <a:spcPct val="100000"/>
              </a:lnSpc>
              <a:spcBef>
                <a:spcPts val="1417"/>
              </a:spcBef>
              <a:buClr>
                <a:srgbClr val="000000"/>
              </a:buClr>
              <a:buFont typeface="Arial"/>
              <a:buChar char="•"/>
            </a:pPr>
            <a:r>
              <a:rPr lang="en-US" sz="2400" b="0" strike="noStrike" spc="-1">
                <a:solidFill>
                  <a:srgbClr val="66686B"/>
                </a:solidFill>
                <a:latin typeface="Calibri"/>
                <a:ea typeface="DejaVu Sans"/>
              </a:rPr>
              <a:t>Increased security</a:t>
            </a:r>
            <a:endParaRPr lang="en-US" sz="2400" b="0" strike="noStrike" spc="-1">
              <a:solidFill>
                <a:srgbClr val="000000"/>
              </a:solidFill>
              <a:latin typeface="Calibri"/>
            </a:endParaRPr>
          </a:p>
          <a:p>
            <a:pPr marL="454680" indent="-342720">
              <a:lnSpc>
                <a:spcPct val="100000"/>
              </a:lnSpc>
              <a:spcBef>
                <a:spcPts val="1417"/>
              </a:spcBef>
              <a:buClr>
                <a:srgbClr val="000000"/>
              </a:buClr>
              <a:buFont typeface="Arial"/>
              <a:buChar char="•"/>
            </a:pPr>
            <a:r>
              <a:rPr lang="en-US" sz="2400" b="0" strike="noStrike" spc="-1">
                <a:solidFill>
                  <a:srgbClr val="66686B"/>
                </a:solidFill>
                <a:latin typeface="Calibri"/>
                <a:ea typeface="DejaVu Sans"/>
              </a:rPr>
              <a:t>Increased dignity</a:t>
            </a:r>
            <a:endParaRPr lang="en-US" sz="2400" b="0" strike="noStrike" spc="-1">
              <a:solidFill>
                <a:srgbClr val="000000"/>
              </a:solidFill>
              <a:latin typeface="Calibri"/>
            </a:endParaRPr>
          </a:p>
          <a:p>
            <a:pPr>
              <a:lnSpc>
                <a:spcPct val="100000"/>
              </a:lnSpc>
              <a:spcBef>
                <a:spcPts val="1417"/>
              </a:spcBef>
            </a:pPr>
            <a:endParaRPr lang="en-US" sz="2400" b="0" strike="noStrike" spc="-1">
              <a:solidFill>
                <a:srgbClr val="000000"/>
              </a:solidFill>
              <a:latin typeface="Calibri"/>
            </a:endParaRPr>
          </a:p>
          <a:p>
            <a:pPr>
              <a:lnSpc>
                <a:spcPct val="90000"/>
              </a:lnSpc>
              <a:spcBef>
                <a:spcPts val="751"/>
              </a:spcBef>
            </a:pPr>
            <a:endParaRPr lang="en-US" sz="2400" b="0" strike="noStrike" spc="-1">
              <a:solidFill>
                <a:srgbClr val="000000"/>
              </a:solidFill>
              <a:latin typeface="Calibri"/>
            </a:endParaRPr>
          </a:p>
        </p:txBody>
      </p:sp>
      <p:sp>
        <p:nvSpPr>
          <p:cNvPr id="359" name="TextShape 2"/>
          <p:cNvSpPr txBox="1"/>
          <p:nvPr/>
        </p:nvSpPr>
        <p:spPr>
          <a:xfrm>
            <a:off x="685800" y="753120"/>
            <a:ext cx="7772040" cy="704880"/>
          </a:xfrm>
          <a:prstGeom prst="rect">
            <a:avLst/>
          </a:prstGeom>
          <a:noFill/>
          <a:ln>
            <a:noFill/>
          </a:ln>
        </p:spPr>
        <p:txBody>
          <a:bodyPr>
            <a:noAutofit/>
          </a:bodyPr>
          <a:lstStyle/>
          <a:p>
            <a:pPr>
              <a:lnSpc>
                <a:spcPct val="100000"/>
              </a:lnSpc>
            </a:pPr>
            <a:r>
              <a:rPr lang="en-US" sz="3600" b="0" strike="noStrike" spc="-1">
                <a:solidFill>
                  <a:srgbClr val="66686B"/>
                </a:solidFill>
                <a:latin typeface="Calibri"/>
              </a:rPr>
              <a:t>Why is complaints handling important?</a:t>
            </a:r>
            <a:endParaRPr lang="en-US" sz="3600" b="0" strike="noStrike" spc="-1">
              <a:solidFill>
                <a:srgbClr val="000000"/>
              </a:solidFill>
              <a:latin typeface="Calibri"/>
            </a:endParaRPr>
          </a:p>
        </p:txBody>
      </p:sp>
      <p:sp>
        <p:nvSpPr>
          <p:cNvPr id="360" name="TextShape 3"/>
          <p:cNvSpPr txBox="1"/>
          <p:nvPr/>
        </p:nvSpPr>
        <p:spPr>
          <a:xfrm>
            <a:off x="685800" y="1461240"/>
            <a:ext cx="7772040" cy="407160"/>
          </a:xfrm>
          <a:prstGeom prst="rect">
            <a:avLst/>
          </a:prstGeom>
          <a:noFill/>
          <a:ln>
            <a:noFill/>
          </a:ln>
        </p:spPr>
        <p:txBody>
          <a:bodyPr>
            <a:noAutofit/>
          </a:bodyPr>
          <a:lstStyle/>
          <a:p>
            <a:endParaRPr lang="en-US" sz="2100" b="0" strike="noStrike" spc="-1">
              <a:solidFill>
                <a:srgbClr val="000000"/>
              </a:solidFill>
              <a:latin typeface="Calibri"/>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500"/>
                                  </p:stCondLst>
                                  <p:childTnLst>
                                    <p:set>
                                      <p:cBhvr>
                                        <p:cTn id="6" dur="1" fill="hold">
                                          <p:stCondLst>
                                            <p:cond delay="0"/>
                                          </p:stCondLst>
                                        </p:cTn>
                                        <p:tgtEl>
                                          <p:spTgt spid="358">
                                            <p:txEl>
                                              <p:pRg st="0" end="0"/>
                                            </p:txEl>
                                          </p:spTgt>
                                        </p:tgtEl>
                                        <p:attrNameLst>
                                          <p:attrName>style.visibility</p:attrName>
                                        </p:attrNameLst>
                                      </p:cBhvr>
                                      <p:to>
                                        <p:strVal val="visible"/>
                                      </p:to>
                                    </p:set>
                                  </p:childTnLst>
                                </p:cTn>
                              </p:par>
                              <p:par>
                                <p:cTn id="7" presetID="1" presetClass="entr" fill="hold" nodeType="withEffect">
                                  <p:stCondLst>
                                    <p:cond delay="500"/>
                                  </p:stCondLst>
                                  <p:childTnLst>
                                    <p:set>
                                      <p:cBhvr>
                                        <p:cTn id="8" dur="1" fill="hold">
                                          <p:stCondLst>
                                            <p:cond delay="0"/>
                                          </p:stCondLst>
                                        </p:cTn>
                                        <p:tgtEl>
                                          <p:spTgt spid="35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1"/>
          <p:cNvGraphicFramePr/>
          <p:nvPr>
            <p:extLst>
              <p:ext uri="{D42A27DB-BD31-4B8C-83A1-F6EECF244321}">
                <p14:modId xmlns:p14="http://schemas.microsoft.com/office/powerpoint/2010/main" val="1176838590"/>
              </p:ext>
            </p:extLst>
          </p:nvPr>
        </p:nvGraphicFramePr>
        <p:xfrm>
          <a:off x="685800" y="2291760"/>
          <a:ext cx="4026600" cy="36050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61" name="TextShape 1"/>
          <p:cNvSpPr txBox="1"/>
          <p:nvPr/>
        </p:nvSpPr>
        <p:spPr>
          <a:xfrm>
            <a:off x="685800" y="753120"/>
            <a:ext cx="7772040" cy="704880"/>
          </a:xfrm>
          <a:prstGeom prst="rect">
            <a:avLst/>
          </a:prstGeom>
          <a:noFill/>
          <a:ln>
            <a:noFill/>
          </a:ln>
        </p:spPr>
        <p:txBody>
          <a:bodyPr>
            <a:normAutofit fontScale="99500"/>
          </a:bodyPr>
          <a:lstStyle/>
          <a:p>
            <a:pPr>
              <a:lnSpc>
                <a:spcPct val="100000"/>
              </a:lnSpc>
            </a:pPr>
            <a:r>
              <a:rPr lang="en-US" sz="3600" b="0" strike="noStrike" spc="-1" dirty="0">
                <a:solidFill>
                  <a:srgbClr val="66686B"/>
                </a:solidFill>
                <a:latin typeface="Calibri"/>
              </a:rPr>
              <a:t>Key principles of complaints mechanisms</a:t>
            </a:r>
            <a:endParaRPr lang="en-US" sz="2100" b="0" strike="noStrike" spc="-1" dirty="0">
              <a:solidFill>
                <a:srgbClr val="000000"/>
              </a:solidFill>
              <a:latin typeface="Calibri"/>
            </a:endParaRPr>
          </a:p>
        </p:txBody>
      </p:sp>
      <p:sp>
        <p:nvSpPr>
          <p:cNvPr id="362" name="TextShape 2"/>
          <p:cNvSpPr txBox="1"/>
          <p:nvPr/>
        </p:nvSpPr>
        <p:spPr>
          <a:xfrm>
            <a:off x="685800" y="1461240"/>
            <a:ext cx="7772040" cy="407160"/>
          </a:xfrm>
          <a:prstGeom prst="rect">
            <a:avLst/>
          </a:prstGeom>
          <a:noFill/>
          <a:ln>
            <a:noFill/>
          </a:ln>
        </p:spPr>
        <p:txBody>
          <a:bodyPr>
            <a:noAutofit/>
          </a:bodyPr>
          <a:lstStyle/>
          <a:p>
            <a:endParaRPr lang="en-US" sz="2100" b="0" strike="noStrike" spc="-1">
              <a:solidFill>
                <a:srgbClr val="000000"/>
              </a:solidFill>
              <a:latin typeface="Calibri"/>
            </a:endParaRPr>
          </a:p>
        </p:txBody>
      </p:sp>
      <p:grpSp>
        <p:nvGrpSpPr>
          <p:cNvPr id="363" name="Group 3"/>
          <p:cNvGrpSpPr/>
          <p:nvPr/>
        </p:nvGrpSpPr>
        <p:grpSpPr>
          <a:xfrm>
            <a:off x="1006200" y="5108400"/>
            <a:ext cx="775800" cy="842760"/>
            <a:chOff x="1006200" y="5108400"/>
            <a:chExt cx="775800" cy="842760"/>
          </a:xfrm>
        </p:grpSpPr>
        <p:pic>
          <p:nvPicPr>
            <p:cNvPr id="364" name="Graphic 12" descr="Bar chart outline"/>
            <p:cNvPicPr/>
            <p:nvPr/>
          </p:nvPicPr>
          <p:blipFill>
            <a:blip r:embed="rId8"/>
            <a:stretch/>
          </p:blipFill>
          <p:spPr>
            <a:xfrm>
              <a:off x="1139760" y="5255640"/>
              <a:ext cx="349920" cy="380520"/>
            </a:xfrm>
            <a:prstGeom prst="rect">
              <a:avLst/>
            </a:prstGeom>
            <a:ln>
              <a:noFill/>
            </a:ln>
          </p:spPr>
        </p:pic>
        <p:pic>
          <p:nvPicPr>
            <p:cNvPr id="365" name="Graphic 14" descr="Magnifying glass with solid fill"/>
            <p:cNvPicPr/>
            <p:nvPr/>
          </p:nvPicPr>
          <p:blipFill>
            <a:blip r:embed="rId9"/>
            <a:stretch/>
          </p:blipFill>
          <p:spPr>
            <a:xfrm>
              <a:off x="1006200" y="5108400"/>
              <a:ext cx="775800" cy="842760"/>
            </a:xfrm>
            <a:prstGeom prst="rect">
              <a:avLst/>
            </a:prstGeom>
            <a:ln>
              <a:noFill/>
            </a:ln>
          </p:spPr>
        </p:pic>
      </p:grpSp>
      <p:pic>
        <p:nvPicPr>
          <p:cNvPr id="366" name="Graphic 16" descr="Shield Tick with solid fill"/>
          <p:cNvPicPr/>
          <p:nvPr/>
        </p:nvPicPr>
        <p:blipFill>
          <a:blip r:embed="rId10"/>
          <a:stretch/>
        </p:blipFill>
        <p:spPr>
          <a:xfrm>
            <a:off x="941400" y="4184640"/>
            <a:ext cx="775800" cy="775800"/>
          </a:xfrm>
          <a:prstGeom prst="rect">
            <a:avLst/>
          </a:prstGeom>
          <a:ln>
            <a:noFill/>
          </a:ln>
        </p:spPr>
      </p:pic>
      <p:grpSp>
        <p:nvGrpSpPr>
          <p:cNvPr id="367" name="Group 4"/>
          <p:cNvGrpSpPr/>
          <p:nvPr/>
        </p:nvGrpSpPr>
        <p:grpSpPr>
          <a:xfrm>
            <a:off x="904680" y="3223636"/>
            <a:ext cx="820080" cy="842760"/>
            <a:chOff x="866520" y="2291760"/>
            <a:chExt cx="820080" cy="842760"/>
          </a:xfrm>
        </p:grpSpPr>
        <p:pic>
          <p:nvPicPr>
            <p:cNvPr id="368" name="Graphic 18" descr="Male profile with solid fill"/>
            <p:cNvPicPr/>
            <p:nvPr/>
          </p:nvPicPr>
          <p:blipFill>
            <a:blip r:embed="rId11"/>
            <a:stretch/>
          </p:blipFill>
          <p:spPr>
            <a:xfrm>
              <a:off x="866520" y="2291760"/>
              <a:ext cx="820080" cy="842760"/>
            </a:xfrm>
            <a:prstGeom prst="rect">
              <a:avLst/>
            </a:prstGeom>
            <a:ln>
              <a:noFill/>
            </a:ln>
          </p:spPr>
        </p:pic>
        <p:grpSp>
          <p:nvGrpSpPr>
            <p:cNvPr id="369" name="Group 5"/>
            <p:cNvGrpSpPr/>
            <p:nvPr/>
          </p:nvGrpSpPr>
          <p:grpSpPr>
            <a:xfrm>
              <a:off x="1190160" y="2597040"/>
              <a:ext cx="468000" cy="457200"/>
              <a:chOff x="1190160" y="2597040"/>
              <a:chExt cx="468000" cy="457200"/>
            </a:xfrm>
          </p:grpSpPr>
          <p:pic>
            <p:nvPicPr>
              <p:cNvPr id="370" name="Graphic 24" descr="Lock with solid fill"/>
              <p:cNvPicPr/>
              <p:nvPr/>
            </p:nvPicPr>
            <p:blipFill>
              <a:blip r:embed="rId12"/>
              <a:stretch/>
            </p:blipFill>
            <p:spPr>
              <a:xfrm>
                <a:off x="1292040" y="2737800"/>
                <a:ext cx="264600" cy="258480"/>
              </a:xfrm>
              <a:prstGeom prst="rect">
                <a:avLst/>
              </a:prstGeom>
              <a:ln>
                <a:noFill/>
              </a:ln>
            </p:spPr>
          </p:pic>
          <p:pic>
            <p:nvPicPr>
              <p:cNvPr id="371" name="Graphic 28" descr="Paper with solid fill"/>
              <p:cNvPicPr/>
              <p:nvPr/>
            </p:nvPicPr>
            <p:blipFill>
              <a:blip r:embed="rId13"/>
              <a:stretch/>
            </p:blipFill>
            <p:spPr>
              <a:xfrm>
                <a:off x="1190160" y="2597040"/>
                <a:ext cx="468000" cy="457200"/>
              </a:xfrm>
              <a:prstGeom prst="rect">
                <a:avLst/>
              </a:prstGeom>
              <a:ln>
                <a:noFill/>
              </a:ln>
            </p:spPr>
          </p:pic>
        </p:grpSp>
      </p:grpSp>
      <p:grpSp>
        <p:nvGrpSpPr>
          <p:cNvPr id="372" name="Group 6"/>
          <p:cNvGrpSpPr/>
          <p:nvPr/>
        </p:nvGrpSpPr>
        <p:grpSpPr>
          <a:xfrm>
            <a:off x="1006200" y="2358720"/>
            <a:ext cx="690480" cy="758520"/>
            <a:chOff x="996480" y="3275640"/>
            <a:chExt cx="690480" cy="758520"/>
          </a:xfrm>
        </p:grpSpPr>
        <p:pic>
          <p:nvPicPr>
            <p:cNvPr id="373" name="Graphic 31" descr="Unlock with solid fill"/>
            <p:cNvPicPr/>
            <p:nvPr/>
          </p:nvPicPr>
          <p:blipFill>
            <a:blip r:embed="rId14"/>
            <a:stretch/>
          </p:blipFill>
          <p:spPr>
            <a:xfrm>
              <a:off x="1088280" y="3275640"/>
              <a:ext cx="542160" cy="579600"/>
            </a:xfrm>
            <a:prstGeom prst="rect">
              <a:avLst/>
            </a:prstGeom>
            <a:ln>
              <a:noFill/>
            </a:ln>
          </p:spPr>
        </p:pic>
        <p:pic>
          <p:nvPicPr>
            <p:cNvPr id="374" name="Graphic 33" descr="Right pointing backhand index with solid fill"/>
            <p:cNvPicPr/>
            <p:nvPr/>
          </p:nvPicPr>
          <p:blipFill>
            <a:blip r:embed="rId15"/>
            <a:stretch/>
          </p:blipFill>
          <p:spPr>
            <a:xfrm rot="16200000">
              <a:off x="1197360" y="3652920"/>
              <a:ext cx="393840" cy="368640"/>
            </a:xfrm>
            <a:prstGeom prst="rect">
              <a:avLst/>
            </a:prstGeom>
            <a:ln>
              <a:noFill/>
            </a:ln>
          </p:spPr>
        </p:pic>
        <p:grpSp>
          <p:nvGrpSpPr>
            <p:cNvPr id="375" name="Group 7"/>
            <p:cNvGrpSpPr/>
            <p:nvPr/>
          </p:nvGrpSpPr>
          <p:grpSpPr>
            <a:xfrm>
              <a:off x="1455480" y="3405600"/>
              <a:ext cx="231480" cy="218520"/>
              <a:chOff x="1455480" y="3405600"/>
              <a:chExt cx="231480" cy="218520"/>
            </a:xfrm>
          </p:grpSpPr>
          <p:sp>
            <p:nvSpPr>
              <p:cNvPr id="376" name="Line 8"/>
              <p:cNvSpPr/>
              <p:nvPr/>
            </p:nvSpPr>
            <p:spPr>
              <a:xfrm flipV="1">
                <a:off x="1455480" y="3465360"/>
                <a:ext cx="176040" cy="158760"/>
              </a:xfrm>
              <a:prstGeom prst="line">
                <a:avLst/>
              </a:prstGeom>
              <a:ln w="28440">
                <a:solidFill>
                  <a:schemeClr val="bg1"/>
                </a:solidFill>
              </a:ln>
            </p:spPr>
            <p:style>
              <a:lnRef idx="1">
                <a:schemeClr val="accent1"/>
              </a:lnRef>
              <a:fillRef idx="0">
                <a:schemeClr val="accent1"/>
              </a:fillRef>
              <a:effectRef idx="0">
                <a:schemeClr val="accent1"/>
              </a:effectRef>
              <a:fontRef idx="minor"/>
            </p:style>
            <p:txBody>
              <a:bodyPr/>
              <a:lstStyle/>
              <a:p>
                <a:endParaRPr lang="en-CH"/>
              </a:p>
            </p:txBody>
          </p:sp>
          <p:sp>
            <p:nvSpPr>
              <p:cNvPr id="377" name="CustomShape 9"/>
              <p:cNvSpPr/>
              <p:nvPr/>
            </p:nvSpPr>
            <p:spPr>
              <a:xfrm>
                <a:off x="1591200" y="3405600"/>
                <a:ext cx="95760" cy="102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a:lstStyle/>
              <a:p>
                <a:endParaRPr lang="en-CH"/>
              </a:p>
            </p:txBody>
          </p:sp>
        </p:grpSp>
        <p:grpSp>
          <p:nvGrpSpPr>
            <p:cNvPr id="378" name="Group 10"/>
            <p:cNvGrpSpPr/>
            <p:nvPr/>
          </p:nvGrpSpPr>
          <p:grpSpPr>
            <a:xfrm>
              <a:off x="996480" y="3413520"/>
              <a:ext cx="203040" cy="206640"/>
              <a:chOff x="996480" y="3413520"/>
              <a:chExt cx="203040" cy="206640"/>
            </a:xfrm>
          </p:grpSpPr>
          <p:sp>
            <p:nvSpPr>
              <p:cNvPr id="379" name="Line 11"/>
              <p:cNvSpPr/>
              <p:nvPr/>
            </p:nvSpPr>
            <p:spPr>
              <a:xfrm flipH="1" flipV="1">
                <a:off x="1045080" y="3470040"/>
                <a:ext cx="154440" cy="150120"/>
              </a:xfrm>
              <a:prstGeom prst="line">
                <a:avLst/>
              </a:prstGeom>
              <a:ln w="28440">
                <a:solidFill>
                  <a:schemeClr val="bg1"/>
                </a:solidFill>
              </a:ln>
            </p:spPr>
            <p:style>
              <a:lnRef idx="1">
                <a:schemeClr val="accent1"/>
              </a:lnRef>
              <a:fillRef idx="0">
                <a:schemeClr val="accent1"/>
              </a:fillRef>
              <a:effectRef idx="0">
                <a:schemeClr val="accent1"/>
              </a:effectRef>
              <a:fontRef idx="minor"/>
            </p:style>
            <p:txBody>
              <a:bodyPr/>
              <a:lstStyle/>
              <a:p>
                <a:endParaRPr lang="en-CH"/>
              </a:p>
            </p:txBody>
          </p:sp>
          <p:sp>
            <p:nvSpPr>
              <p:cNvPr id="380" name="CustomShape 12"/>
              <p:cNvSpPr/>
              <p:nvPr/>
            </p:nvSpPr>
            <p:spPr>
              <a:xfrm flipH="1">
                <a:off x="996120" y="3413520"/>
                <a:ext cx="83880" cy="975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a:lstStyle/>
              <a:p>
                <a:endParaRPr lang="en-CH"/>
              </a:p>
            </p:txBody>
          </p:sp>
        </p:grpSp>
        <p:grpSp>
          <p:nvGrpSpPr>
            <p:cNvPr id="381" name="Group 13"/>
            <p:cNvGrpSpPr/>
            <p:nvPr/>
          </p:nvGrpSpPr>
          <p:grpSpPr>
            <a:xfrm>
              <a:off x="1019520" y="3642480"/>
              <a:ext cx="244080" cy="199080"/>
              <a:chOff x="1019520" y="3642480"/>
              <a:chExt cx="244080" cy="199080"/>
            </a:xfrm>
          </p:grpSpPr>
          <p:sp>
            <p:nvSpPr>
              <p:cNvPr id="382" name="Line 14"/>
              <p:cNvSpPr/>
              <p:nvPr/>
            </p:nvSpPr>
            <p:spPr>
              <a:xfrm flipH="1">
                <a:off x="1077840" y="3642480"/>
                <a:ext cx="185760" cy="144360"/>
              </a:xfrm>
              <a:prstGeom prst="line">
                <a:avLst/>
              </a:prstGeom>
              <a:ln w="28440">
                <a:solidFill>
                  <a:schemeClr val="bg1"/>
                </a:solidFill>
              </a:ln>
            </p:spPr>
            <p:style>
              <a:lnRef idx="1">
                <a:schemeClr val="accent1"/>
              </a:lnRef>
              <a:fillRef idx="0">
                <a:schemeClr val="accent1"/>
              </a:fillRef>
              <a:effectRef idx="0">
                <a:schemeClr val="accent1"/>
              </a:effectRef>
              <a:fontRef idx="minor"/>
            </p:style>
            <p:txBody>
              <a:bodyPr/>
              <a:lstStyle/>
              <a:p>
                <a:endParaRPr lang="en-CH"/>
              </a:p>
            </p:txBody>
          </p:sp>
          <p:sp>
            <p:nvSpPr>
              <p:cNvPr id="383" name="CustomShape 15"/>
              <p:cNvSpPr/>
              <p:nvPr/>
            </p:nvSpPr>
            <p:spPr>
              <a:xfrm rot="10800000">
                <a:off x="1019520" y="3747600"/>
                <a:ext cx="101160" cy="93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a:lstStyle/>
              <a:p>
                <a:endParaRPr lang="en-CH"/>
              </a:p>
            </p:txBody>
          </p:sp>
        </p:grpSp>
        <p:grpSp>
          <p:nvGrpSpPr>
            <p:cNvPr id="384" name="Group 16"/>
            <p:cNvGrpSpPr/>
            <p:nvPr/>
          </p:nvGrpSpPr>
          <p:grpSpPr>
            <a:xfrm>
              <a:off x="1433520" y="3627360"/>
              <a:ext cx="248760" cy="207720"/>
              <a:chOff x="1433520" y="3627360"/>
              <a:chExt cx="248760" cy="207720"/>
            </a:xfrm>
          </p:grpSpPr>
          <p:sp>
            <p:nvSpPr>
              <p:cNvPr id="385" name="Line 17"/>
              <p:cNvSpPr/>
              <p:nvPr/>
            </p:nvSpPr>
            <p:spPr>
              <a:xfrm>
                <a:off x="1433520" y="3627360"/>
                <a:ext cx="189360" cy="151200"/>
              </a:xfrm>
              <a:prstGeom prst="line">
                <a:avLst/>
              </a:prstGeom>
              <a:ln w="28440">
                <a:solidFill>
                  <a:schemeClr val="bg1"/>
                </a:solidFill>
              </a:ln>
            </p:spPr>
            <p:style>
              <a:lnRef idx="1">
                <a:schemeClr val="accent1"/>
              </a:lnRef>
              <a:fillRef idx="0">
                <a:schemeClr val="accent1"/>
              </a:fillRef>
              <a:effectRef idx="0">
                <a:schemeClr val="accent1"/>
              </a:effectRef>
              <a:fontRef idx="minor"/>
            </p:style>
            <p:txBody>
              <a:bodyPr/>
              <a:lstStyle/>
              <a:p>
                <a:endParaRPr lang="en-CH"/>
              </a:p>
            </p:txBody>
          </p:sp>
          <p:sp>
            <p:nvSpPr>
              <p:cNvPr id="386" name="CustomShape 18"/>
              <p:cNvSpPr/>
              <p:nvPr/>
            </p:nvSpPr>
            <p:spPr>
              <a:xfrm flipV="1">
                <a:off x="1579320" y="3736440"/>
                <a:ext cx="102960" cy="982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a:lstStyle/>
              <a:p>
                <a:endParaRPr lang="en-CH"/>
              </a:p>
            </p:txBody>
          </p:sp>
        </p:gr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1"/>
          <p:cNvGraphicFramePr/>
          <p:nvPr/>
        </p:nvGraphicFramePr>
        <p:xfrm>
          <a:off x="685800" y="2291760"/>
          <a:ext cx="4026600" cy="36050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61" name="TextShape 1"/>
          <p:cNvSpPr txBox="1"/>
          <p:nvPr/>
        </p:nvSpPr>
        <p:spPr>
          <a:xfrm>
            <a:off x="685800" y="753120"/>
            <a:ext cx="7772040" cy="704880"/>
          </a:xfrm>
          <a:prstGeom prst="rect">
            <a:avLst/>
          </a:prstGeom>
          <a:noFill/>
          <a:ln>
            <a:noFill/>
          </a:ln>
        </p:spPr>
        <p:txBody>
          <a:bodyPr>
            <a:normAutofit fontScale="99500"/>
          </a:bodyPr>
          <a:lstStyle/>
          <a:p>
            <a:pPr>
              <a:lnSpc>
                <a:spcPct val="100000"/>
              </a:lnSpc>
            </a:pPr>
            <a:r>
              <a:rPr lang="en-US" sz="3600" b="0" strike="noStrike" spc="-1" dirty="0">
                <a:solidFill>
                  <a:srgbClr val="66686B"/>
                </a:solidFill>
                <a:latin typeface="Calibri"/>
              </a:rPr>
              <a:t>Key principles of complaints mechanisms</a:t>
            </a:r>
            <a:endParaRPr lang="en-US" sz="2100" b="0" strike="noStrike" spc="-1" dirty="0">
              <a:solidFill>
                <a:srgbClr val="000000"/>
              </a:solidFill>
              <a:latin typeface="Calibri"/>
            </a:endParaRPr>
          </a:p>
        </p:txBody>
      </p:sp>
      <p:sp>
        <p:nvSpPr>
          <p:cNvPr id="362" name="TextShape 2"/>
          <p:cNvSpPr txBox="1"/>
          <p:nvPr/>
        </p:nvSpPr>
        <p:spPr>
          <a:xfrm>
            <a:off x="685800" y="1461240"/>
            <a:ext cx="7772040" cy="407160"/>
          </a:xfrm>
          <a:prstGeom prst="rect">
            <a:avLst/>
          </a:prstGeom>
          <a:noFill/>
          <a:ln>
            <a:noFill/>
          </a:ln>
        </p:spPr>
        <p:txBody>
          <a:bodyPr>
            <a:noAutofit/>
          </a:bodyPr>
          <a:lstStyle/>
          <a:p>
            <a:endParaRPr lang="en-US" sz="2100" b="0" strike="noStrike" spc="-1">
              <a:solidFill>
                <a:srgbClr val="000000"/>
              </a:solidFill>
              <a:latin typeface="Calibri"/>
            </a:endParaRPr>
          </a:p>
        </p:txBody>
      </p:sp>
      <p:grpSp>
        <p:nvGrpSpPr>
          <p:cNvPr id="363" name="Group 3"/>
          <p:cNvGrpSpPr/>
          <p:nvPr/>
        </p:nvGrpSpPr>
        <p:grpSpPr>
          <a:xfrm>
            <a:off x="1006200" y="5108400"/>
            <a:ext cx="775800" cy="842760"/>
            <a:chOff x="1006200" y="5108400"/>
            <a:chExt cx="775800" cy="842760"/>
          </a:xfrm>
        </p:grpSpPr>
        <p:pic>
          <p:nvPicPr>
            <p:cNvPr id="364" name="Graphic 12" descr="Bar chart outline"/>
            <p:cNvPicPr/>
            <p:nvPr/>
          </p:nvPicPr>
          <p:blipFill>
            <a:blip r:embed="rId8"/>
            <a:stretch/>
          </p:blipFill>
          <p:spPr>
            <a:xfrm>
              <a:off x="1139760" y="5255640"/>
              <a:ext cx="349920" cy="380520"/>
            </a:xfrm>
            <a:prstGeom prst="rect">
              <a:avLst/>
            </a:prstGeom>
            <a:ln>
              <a:noFill/>
            </a:ln>
          </p:spPr>
        </p:pic>
        <p:pic>
          <p:nvPicPr>
            <p:cNvPr id="365" name="Graphic 14" descr="Magnifying glass with solid fill"/>
            <p:cNvPicPr/>
            <p:nvPr/>
          </p:nvPicPr>
          <p:blipFill>
            <a:blip r:embed="rId9"/>
            <a:stretch/>
          </p:blipFill>
          <p:spPr>
            <a:xfrm>
              <a:off x="1006200" y="5108400"/>
              <a:ext cx="775800" cy="842760"/>
            </a:xfrm>
            <a:prstGeom prst="rect">
              <a:avLst/>
            </a:prstGeom>
            <a:ln>
              <a:noFill/>
            </a:ln>
          </p:spPr>
        </p:pic>
      </p:grpSp>
      <p:pic>
        <p:nvPicPr>
          <p:cNvPr id="366" name="Graphic 16" descr="Shield Tick with solid fill"/>
          <p:cNvPicPr/>
          <p:nvPr/>
        </p:nvPicPr>
        <p:blipFill>
          <a:blip r:embed="rId10"/>
          <a:stretch/>
        </p:blipFill>
        <p:spPr>
          <a:xfrm>
            <a:off x="941400" y="4184640"/>
            <a:ext cx="775800" cy="775800"/>
          </a:xfrm>
          <a:prstGeom prst="rect">
            <a:avLst/>
          </a:prstGeom>
          <a:ln>
            <a:noFill/>
          </a:ln>
        </p:spPr>
      </p:pic>
      <p:grpSp>
        <p:nvGrpSpPr>
          <p:cNvPr id="367" name="Group 4"/>
          <p:cNvGrpSpPr/>
          <p:nvPr/>
        </p:nvGrpSpPr>
        <p:grpSpPr>
          <a:xfrm>
            <a:off x="904680" y="3223636"/>
            <a:ext cx="820080" cy="842760"/>
            <a:chOff x="866520" y="2291760"/>
            <a:chExt cx="820080" cy="842760"/>
          </a:xfrm>
        </p:grpSpPr>
        <p:pic>
          <p:nvPicPr>
            <p:cNvPr id="368" name="Graphic 18" descr="Male profile with solid fill"/>
            <p:cNvPicPr/>
            <p:nvPr/>
          </p:nvPicPr>
          <p:blipFill>
            <a:blip r:embed="rId11"/>
            <a:stretch/>
          </p:blipFill>
          <p:spPr>
            <a:xfrm>
              <a:off x="866520" y="2291760"/>
              <a:ext cx="820080" cy="842760"/>
            </a:xfrm>
            <a:prstGeom prst="rect">
              <a:avLst/>
            </a:prstGeom>
            <a:ln>
              <a:noFill/>
            </a:ln>
          </p:spPr>
        </p:pic>
        <p:grpSp>
          <p:nvGrpSpPr>
            <p:cNvPr id="369" name="Group 5"/>
            <p:cNvGrpSpPr/>
            <p:nvPr/>
          </p:nvGrpSpPr>
          <p:grpSpPr>
            <a:xfrm>
              <a:off x="1190160" y="2597040"/>
              <a:ext cx="468000" cy="457200"/>
              <a:chOff x="1190160" y="2597040"/>
              <a:chExt cx="468000" cy="457200"/>
            </a:xfrm>
          </p:grpSpPr>
          <p:pic>
            <p:nvPicPr>
              <p:cNvPr id="370" name="Graphic 24" descr="Lock with solid fill"/>
              <p:cNvPicPr/>
              <p:nvPr/>
            </p:nvPicPr>
            <p:blipFill>
              <a:blip r:embed="rId12"/>
              <a:stretch/>
            </p:blipFill>
            <p:spPr>
              <a:xfrm>
                <a:off x="1292040" y="2737800"/>
                <a:ext cx="264600" cy="258480"/>
              </a:xfrm>
              <a:prstGeom prst="rect">
                <a:avLst/>
              </a:prstGeom>
              <a:ln>
                <a:noFill/>
              </a:ln>
            </p:spPr>
          </p:pic>
          <p:pic>
            <p:nvPicPr>
              <p:cNvPr id="371" name="Graphic 28" descr="Paper with solid fill"/>
              <p:cNvPicPr/>
              <p:nvPr/>
            </p:nvPicPr>
            <p:blipFill>
              <a:blip r:embed="rId13"/>
              <a:stretch/>
            </p:blipFill>
            <p:spPr>
              <a:xfrm>
                <a:off x="1190160" y="2597040"/>
                <a:ext cx="468000" cy="457200"/>
              </a:xfrm>
              <a:prstGeom prst="rect">
                <a:avLst/>
              </a:prstGeom>
              <a:ln>
                <a:noFill/>
              </a:ln>
            </p:spPr>
          </p:pic>
        </p:grpSp>
      </p:grpSp>
      <p:grpSp>
        <p:nvGrpSpPr>
          <p:cNvPr id="372" name="Group 6"/>
          <p:cNvGrpSpPr/>
          <p:nvPr/>
        </p:nvGrpSpPr>
        <p:grpSpPr>
          <a:xfrm>
            <a:off x="1006200" y="2358720"/>
            <a:ext cx="690480" cy="758520"/>
            <a:chOff x="996480" y="3275640"/>
            <a:chExt cx="690480" cy="758520"/>
          </a:xfrm>
        </p:grpSpPr>
        <p:pic>
          <p:nvPicPr>
            <p:cNvPr id="373" name="Graphic 31" descr="Unlock with solid fill"/>
            <p:cNvPicPr/>
            <p:nvPr/>
          </p:nvPicPr>
          <p:blipFill>
            <a:blip r:embed="rId14"/>
            <a:stretch/>
          </p:blipFill>
          <p:spPr>
            <a:xfrm>
              <a:off x="1088280" y="3275640"/>
              <a:ext cx="542160" cy="579600"/>
            </a:xfrm>
            <a:prstGeom prst="rect">
              <a:avLst/>
            </a:prstGeom>
            <a:ln>
              <a:noFill/>
            </a:ln>
          </p:spPr>
        </p:pic>
        <p:pic>
          <p:nvPicPr>
            <p:cNvPr id="374" name="Graphic 33" descr="Right pointing backhand index with solid fill"/>
            <p:cNvPicPr/>
            <p:nvPr/>
          </p:nvPicPr>
          <p:blipFill>
            <a:blip r:embed="rId15"/>
            <a:stretch/>
          </p:blipFill>
          <p:spPr>
            <a:xfrm rot="16200000">
              <a:off x="1197360" y="3652920"/>
              <a:ext cx="393840" cy="368640"/>
            </a:xfrm>
            <a:prstGeom prst="rect">
              <a:avLst/>
            </a:prstGeom>
            <a:ln>
              <a:noFill/>
            </a:ln>
          </p:spPr>
        </p:pic>
        <p:grpSp>
          <p:nvGrpSpPr>
            <p:cNvPr id="375" name="Group 7"/>
            <p:cNvGrpSpPr/>
            <p:nvPr/>
          </p:nvGrpSpPr>
          <p:grpSpPr>
            <a:xfrm>
              <a:off x="1455480" y="3405600"/>
              <a:ext cx="231480" cy="218520"/>
              <a:chOff x="1455480" y="3405600"/>
              <a:chExt cx="231480" cy="218520"/>
            </a:xfrm>
          </p:grpSpPr>
          <p:sp>
            <p:nvSpPr>
              <p:cNvPr id="376" name="Line 8"/>
              <p:cNvSpPr/>
              <p:nvPr/>
            </p:nvSpPr>
            <p:spPr>
              <a:xfrm flipV="1">
                <a:off x="1455480" y="3465360"/>
                <a:ext cx="176040" cy="158760"/>
              </a:xfrm>
              <a:prstGeom prst="line">
                <a:avLst/>
              </a:prstGeom>
              <a:ln w="28440">
                <a:solidFill>
                  <a:schemeClr val="bg1"/>
                </a:solidFill>
              </a:ln>
            </p:spPr>
            <p:style>
              <a:lnRef idx="1">
                <a:schemeClr val="accent1"/>
              </a:lnRef>
              <a:fillRef idx="0">
                <a:schemeClr val="accent1"/>
              </a:fillRef>
              <a:effectRef idx="0">
                <a:schemeClr val="accent1"/>
              </a:effectRef>
              <a:fontRef idx="minor"/>
            </p:style>
            <p:txBody>
              <a:bodyPr/>
              <a:lstStyle/>
              <a:p>
                <a:endParaRPr lang="en-CH"/>
              </a:p>
            </p:txBody>
          </p:sp>
          <p:sp>
            <p:nvSpPr>
              <p:cNvPr id="377" name="CustomShape 9"/>
              <p:cNvSpPr/>
              <p:nvPr/>
            </p:nvSpPr>
            <p:spPr>
              <a:xfrm>
                <a:off x="1591200" y="3405600"/>
                <a:ext cx="95760" cy="102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a:lstStyle/>
              <a:p>
                <a:endParaRPr lang="en-CH"/>
              </a:p>
            </p:txBody>
          </p:sp>
        </p:grpSp>
        <p:grpSp>
          <p:nvGrpSpPr>
            <p:cNvPr id="378" name="Group 10"/>
            <p:cNvGrpSpPr/>
            <p:nvPr/>
          </p:nvGrpSpPr>
          <p:grpSpPr>
            <a:xfrm>
              <a:off x="996480" y="3413520"/>
              <a:ext cx="203040" cy="206640"/>
              <a:chOff x="996480" y="3413520"/>
              <a:chExt cx="203040" cy="206640"/>
            </a:xfrm>
          </p:grpSpPr>
          <p:sp>
            <p:nvSpPr>
              <p:cNvPr id="379" name="Line 11"/>
              <p:cNvSpPr/>
              <p:nvPr/>
            </p:nvSpPr>
            <p:spPr>
              <a:xfrm flipH="1" flipV="1">
                <a:off x="1045080" y="3470040"/>
                <a:ext cx="154440" cy="150120"/>
              </a:xfrm>
              <a:prstGeom prst="line">
                <a:avLst/>
              </a:prstGeom>
              <a:ln w="28440">
                <a:solidFill>
                  <a:schemeClr val="bg1"/>
                </a:solidFill>
              </a:ln>
            </p:spPr>
            <p:style>
              <a:lnRef idx="1">
                <a:schemeClr val="accent1"/>
              </a:lnRef>
              <a:fillRef idx="0">
                <a:schemeClr val="accent1"/>
              </a:fillRef>
              <a:effectRef idx="0">
                <a:schemeClr val="accent1"/>
              </a:effectRef>
              <a:fontRef idx="minor"/>
            </p:style>
            <p:txBody>
              <a:bodyPr/>
              <a:lstStyle/>
              <a:p>
                <a:endParaRPr lang="en-CH"/>
              </a:p>
            </p:txBody>
          </p:sp>
          <p:sp>
            <p:nvSpPr>
              <p:cNvPr id="380" name="CustomShape 12"/>
              <p:cNvSpPr/>
              <p:nvPr/>
            </p:nvSpPr>
            <p:spPr>
              <a:xfrm flipH="1">
                <a:off x="996120" y="3413520"/>
                <a:ext cx="83880" cy="975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a:lstStyle/>
              <a:p>
                <a:endParaRPr lang="en-CH"/>
              </a:p>
            </p:txBody>
          </p:sp>
        </p:grpSp>
        <p:grpSp>
          <p:nvGrpSpPr>
            <p:cNvPr id="381" name="Group 13"/>
            <p:cNvGrpSpPr/>
            <p:nvPr/>
          </p:nvGrpSpPr>
          <p:grpSpPr>
            <a:xfrm>
              <a:off x="1019520" y="3642480"/>
              <a:ext cx="244080" cy="199080"/>
              <a:chOff x="1019520" y="3642480"/>
              <a:chExt cx="244080" cy="199080"/>
            </a:xfrm>
          </p:grpSpPr>
          <p:sp>
            <p:nvSpPr>
              <p:cNvPr id="382" name="Line 14"/>
              <p:cNvSpPr/>
              <p:nvPr/>
            </p:nvSpPr>
            <p:spPr>
              <a:xfrm flipH="1">
                <a:off x="1077840" y="3642480"/>
                <a:ext cx="185760" cy="144360"/>
              </a:xfrm>
              <a:prstGeom prst="line">
                <a:avLst/>
              </a:prstGeom>
              <a:ln w="28440">
                <a:solidFill>
                  <a:schemeClr val="bg1"/>
                </a:solidFill>
              </a:ln>
            </p:spPr>
            <p:style>
              <a:lnRef idx="1">
                <a:schemeClr val="accent1"/>
              </a:lnRef>
              <a:fillRef idx="0">
                <a:schemeClr val="accent1"/>
              </a:fillRef>
              <a:effectRef idx="0">
                <a:schemeClr val="accent1"/>
              </a:effectRef>
              <a:fontRef idx="minor"/>
            </p:style>
            <p:txBody>
              <a:bodyPr/>
              <a:lstStyle/>
              <a:p>
                <a:endParaRPr lang="en-CH"/>
              </a:p>
            </p:txBody>
          </p:sp>
          <p:sp>
            <p:nvSpPr>
              <p:cNvPr id="383" name="CustomShape 15"/>
              <p:cNvSpPr/>
              <p:nvPr/>
            </p:nvSpPr>
            <p:spPr>
              <a:xfrm rot="10800000">
                <a:off x="1019520" y="3747600"/>
                <a:ext cx="101160" cy="93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a:lstStyle/>
              <a:p>
                <a:endParaRPr lang="en-CH"/>
              </a:p>
            </p:txBody>
          </p:sp>
        </p:grpSp>
        <p:grpSp>
          <p:nvGrpSpPr>
            <p:cNvPr id="384" name="Group 16"/>
            <p:cNvGrpSpPr/>
            <p:nvPr/>
          </p:nvGrpSpPr>
          <p:grpSpPr>
            <a:xfrm>
              <a:off x="1433520" y="3627360"/>
              <a:ext cx="248760" cy="207720"/>
              <a:chOff x="1433520" y="3627360"/>
              <a:chExt cx="248760" cy="207720"/>
            </a:xfrm>
          </p:grpSpPr>
          <p:sp>
            <p:nvSpPr>
              <p:cNvPr id="385" name="Line 17"/>
              <p:cNvSpPr/>
              <p:nvPr/>
            </p:nvSpPr>
            <p:spPr>
              <a:xfrm>
                <a:off x="1433520" y="3627360"/>
                <a:ext cx="189360" cy="151200"/>
              </a:xfrm>
              <a:prstGeom prst="line">
                <a:avLst/>
              </a:prstGeom>
              <a:ln w="28440">
                <a:solidFill>
                  <a:schemeClr val="bg1"/>
                </a:solidFill>
              </a:ln>
            </p:spPr>
            <p:style>
              <a:lnRef idx="1">
                <a:schemeClr val="accent1"/>
              </a:lnRef>
              <a:fillRef idx="0">
                <a:schemeClr val="accent1"/>
              </a:fillRef>
              <a:effectRef idx="0">
                <a:schemeClr val="accent1"/>
              </a:effectRef>
              <a:fontRef idx="minor"/>
            </p:style>
            <p:txBody>
              <a:bodyPr/>
              <a:lstStyle/>
              <a:p>
                <a:endParaRPr lang="en-CH"/>
              </a:p>
            </p:txBody>
          </p:sp>
          <p:sp>
            <p:nvSpPr>
              <p:cNvPr id="386" name="CustomShape 18"/>
              <p:cNvSpPr/>
              <p:nvPr/>
            </p:nvSpPr>
            <p:spPr>
              <a:xfrm flipV="1">
                <a:off x="1579320" y="3736440"/>
                <a:ext cx="102960" cy="982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a:lstStyle/>
              <a:p>
                <a:endParaRPr lang="en-CH"/>
              </a:p>
            </p:txBody>
          </p:sp>
        </p:grpSp>
      </p:grpSp>
      <p:sp>
        <p:nvSpPr>
          <p:cNvPr id="3" name="TextShape 1">
            <a:extLst>
              <a:ext uri="{FF2B5EF4-FFF2-40B4-BE49-F238E27FC236}">
                <a16:creationId xmlns:a16="http://schemas.microsoft.com/office/drawing/2014/main" id="{839BE6D2-7FF9-379D-2F08-65BBC960EC30}"/>
              </a:ext>
            </a:extLst>
          </p:cNvPr>
          <p:cNvSpPr txBox="1"/>
          <p:nvPr/>
        </p:nvSpPr>
        <p:spPr>
          <a:xfrm>
            <a:off x="5032440" y="1868399"/>
            <a:ext cx="3813386" cy="4572157"/>
          </a:xfrm>
          <a:prstGeom prst="rect">
            <a:avLst/>
          </a:prstGeom>
          <a:noFill/>
          <a:ln>
            <a:noFill/>
          </a:ln>
        </p:spPr>
        <p:txBody>
          <a:bodyPr>
            <a:normAutofit/>
          </a:bodyPr>
          <a:lstStyle/>
          <a:p>
            <a:pPr marL="342900" lvl="0" indent="-342900">
              <a:spcBef>
                <a:spcPts val="1200"/>
              </a:spcBef>
              <a:buFont typeface="Symbol" pitchFamily="2" charset="2"/>
              <a:buChar char=""/>
              <a:tabLst>
                <a:tab pos="457200" algn="l"/>
              </a:tabLst>
            </a:pPr>
            <a:r>
              <a:rPr lang="en-GB" sz="2400" kern="100" dirty="0">
                <a:effectLst/>
                <a:latin typeface="+mj-lt"/>
                <a:ea typeface="Aptos" panose="020B0004020202020204" pitchFamily="34" charset="0"/>
                <a:cs typeface="OpenSymbol"/>
              </a:rPr>
              <a:t>What we mean by this word?</a:t>
            </a:r>
            <a:endParaRPr lang="en-CO" sz="2400" kern="100" dirty="0">
              <a:effectLst/>
              <a:latin typeface="+mj-lt"/>
              <a:ea typeface="Aptos" panose="020B0004020202020204" pitchFamily="34" charset="0"/>
              <a:cs typeface="OpenSymbol"/>
            </a:endParaRPr>
          </a:p>
          <a:p>
            <a:pPr marL="342900" lvl="0" indent="-342900">
              <a:spcBef>
                <a:spcPts val="1200"/>
              </a:spcBef>
              <a:buFont typeface="Symbol" pitchFamily="2" charset="2"/>
              <a:buChar char=""/>
              <a:tabLst>
                <a:tab pos="457200" algn="l"/>
              </a:tabLst>
            </a:pPr>
            <a:r>
              <a:rPr lang="en-GB" sz="2400" kern="100" dirty="0">
                <a:effectLst/>
                <a:latin typeface="+mj-lt"/>
                <a:ea typeface="Aptos" panose="020B0004020202020204" pitchFamily="34" charset="0"/>
                <a:cs typeface="OpenSymbol"/>
              </a:rPr>
              <a:t>Why is it important and what are the risks if we do not take it into account?</a:t>
            </a:r>
            <a:endParaRPr lang="en-CO" sz="2400" kern="100" dirty="0">
              <a:effectLst/>
              <a:latin typeface="+mj-lt"/>
              <a:ea typeface="Aptos" panose="020B0004020202020204" pitchFamily="34" charset="0"/>
              <a:cs typeface="OpenSymbol"/>
            </a:endParaRPr>
          </a:p>
          <a:p>
            <a:pPr marL="342900" lvl="0" indent="-342900">
              <a:spcBef>
                <a:spcPts val="1200"/>
              </a:spcBef>
              <a:buFont typeface="Symbol" pitchFamily="2" charset="2"/>
              <a:buChar char=""/>
              <a:tabLst>
                <a:tab pos="457200" algn="l"/>
              </a:tabLst>
            </a:pPr>
            <a:r>
              <a:rPr lang="en-GB" sz="2400" kern="100" dirty="0">
                <a:effectLst/>
                <a:latin typeface="+mj-lt"/>
                <a:ea typeface="Aptos" panose="020B0004020202020204" pitchFamily="34" charset="0"/>
                <a:cs typeface="OpenSymbol"/>
              </a:rPr>
              <a:t>What steps can we take to ensure it is taken into account?</a:t>
            </a:r>
            <a:endParaRPr lang="en-CO" sz="2400" kern="100" dirty="0">
              <a:effectLst/>
              <a:latin typeface="+mj-lt"/>
              <a:ea typeface="Aptos" panose="020B0004020202020204" pitchFamily="34" charset="0"/>
              <a:cs typeface="OpenSymbol"/>
            </a:endParaRPr>
          </a:p>
          <a:p>
            <a:pPr marL="342900" lvl="0" indent="-342900">
              <a:spcBef>
                <a:spcPts val="1200"/>
              </a:spcBef>
              <a:buFont typeface="Symbol" pitchFamily="2" charset="2"/>
              <a:buChar char=""/>
              <a:tabLst>
                <a:tab pos="457200" algn="l"/>
              </a:tabLst>
            </a:pPr>
            <a:r>
              <a:rPr lang="en-GB" sz="2400" kern="100" dirty="0">
                <a:effectLst/>
                <a:latin typeface="+mj-lt"/>
                <a:ea typeface="Aptos" panose="020B0004020202020204" pitchFamily="34" charset="0"/>
                <a:cs typeface="OpenSymbol"/>
              </a:rPr>
              <a:t>How do these link to the specific requirements of Commitment 5?</a:t>
            </a:r>
            <a:endParaRPr lang="en-CO" sz="2400" kern="100" dirty="0">
              <a:effectLst/>
              <a:latin typeface="+mj-lt"/>
              <a:ea typeface="Aptos" panose="020B0004020202020204" pitchFamily="34" charset="0"/>
              <a:cs typeface="OpenSymbol"/>
            </a:endParaRPr>
          </a:p>
        </p:txBody>
      </p:sp>
    </p:spTree>
    <p:extLst>
      <p:ext uri="{BB962C8B-B14F-4D97-AF65-F5344CB8AC3E}">
        <p14:creationId xmlns:p14="http://schemas.microsoft.com/office/powerpoint/2010/main" val="5059637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TextShape 1"/>
          <p:cNvSpPr txBox="1"/>
          <p:nvPr/>
        </p:nvSpPr>
        <p:spPr>
          <a:xfrm>
            <a:off x="685800" y="2332080"/>
            <a:ext cx="7772040" cy="3605040"/>
          </a:xfrm>
          <a:prstGeom prst="rect">
            <a:avLst/>
          </a:prstGeom>
          <a:noFill/>
          <a:ln>
            <a:noFill/>
          </a:ln>
        </p:spPr>
        <p:txBody>
          <a:bodyPr>
            <a:normAutofit lnSpcReduction="10000"/>
          </a:bodyPr>
          <a:lstStyle/>
          <a:p>
            <a:pPr marL="171360" indent="-171000">
              <a:lnSpc>
                <a:spcPct val="100000"/>
              </a:lnSpc>
              <a:spcBef>
                <a:spcPts val="1349"/>
              </a:spcBef>
              <a:buClr>
                <a:srgbClr val="66686B"/>
              </a:buClr>
              <a:buFont typeface="Arial"/>
              <a:buChar char="•"/>
            </a:pPr>
            <a:r>
              <a:rPr lang="en-US" sz="2400" b="0" strike="noStrike" spc="-1">
                <a:solidFill>
                  <a:srgbClr val="66686B"/>
                </a:solidFill>
                <a:latin typeface="Calibri"/>
                <a:ea typeface="ＭＳ Ｐゴシック"/>
              </a:rPr>
              <a:t>Access in terms of location but also different abilities and individual circumstances</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Language</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Literacy</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Gender</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Social norms</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Children</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Disabilities</a:t>
            </a:r>
            <a:endParaRPr lang="en-US" sz="2400" b="0" strike="noStrike" spc="-1">
              <a:solidFill>
                <a:srgbClr val="000000"/>
              </a:solidFill>
              <a:latin typeface="Calibri"/>
            </a:endParaRPr>
          </a:p>
        </p:txBody>
      </p:sp>
      <p:sp>
        <p:nvSpPr>
          <p:cNvPr id="391" name="TextShape 2"/>
          <p:cNvSpPr txBox="1"/>
          <p:nvPr/>
        </p:nvSpPr>
        <p:spPr>
          <a:xfrm>
            <a:off x="685800" y="753120"/>
            <a:ext cx="7772040" cy="704880"/>
          </a:xfrm>
          <a:prstGeom prst="rect">
            <a:avLst/>
          </a:prstGeom>
          <a:noFill/>
          <a:ln>
            <a:noFill/>
          </a:ln>
        </p:spPr>
        <p:txBody>
          <a:bodyPr>
            <a:noAutofit/>
          </a:bodyPr>
          <a:lstStyle/>
          <a:p>
            <a:pPr>
              <a:lnSpc>
                <a:spcPct val="100000"/>
              </a:lnSpc>
            </a:pPr>
            <a:r>
              <a:rPr lang="en-US" sz="3600" b="0" strike="noStrike" spc="-1">
                <a:solidFill>
                  <a:srgbClr val="66686B"/>
                </a:solidFill>
                <a:latin typeface="Calibri"/>
              </a:rPr>
              <a:t>Accessibility</a:t>
            </a:r>
            <a:endParaRPr lang="en-US" sz="3600" b="0" strike="noStrike" spc="-1">
              <a:solidFill>
                <a:srgbClr val="000000"/>
              </a:solidFill>
              <a:latin typeface="Calibri"/>
            </a:endParaRPr>
          </a:p>
        </p:txBody>
      </p:sp>
      <p:sp>
        <p:nvSpPr>
          <p:cNvPr id="392" name="TextShape 3"/>
          <p:cNvSpPr txBox="1"/>
          <p:nvPr/>
        </p:nvSpPr>
        <p:spPr>
          <a:xfrm>
            <a:off x="685800" y="1461240"/>
            <a:ext cx="7772040" cy="407160"/>
          </a:xfrm>
          <a:prstGeom prst="rect">
            <a:avLst/>
          </a:prstGeom>
          <a:noFill/>
          <a:ln>
            <a:noFill/>
          </a:ln>
        </p:spPr>
        <p:txBody>
          <a:bodyPr>
            <a:noAutofit/>
          </a:bodyPr>
          <a:lstStyle/>
          <a:p>
            <a:pPr>
              <a:lnSpc>
                <a:spcPct val="100000"/>
              </a:lnSpc>
            </a:pPr>
            <a:r>
              <a:rPr lang="en-US" sz="2000" b="0" i="1" strike="noStrike" spc="-1">
                <a:solidFill>
                  <a:srgbClr val="D60C46"/>
                </a:solidFill>
                <a:latin typeface="Calibri"/>
              </a:rPr>
              <a:t>5.1 Accessibility and appropriateness</a:t>
            </a:r>
            <a:endParaRPr lang="en-US" sz="2000" b="0" strike="noStrike" spc="-1">
              <a:solidFill>
                <a:srgbClr val="000000"/>
              </a:solidFill>
              <a:latin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prstGeom prst="rect">
            <a:avLst/>
          </a:prstGeom>
          <a:noFill/>
          <a:ln>
            <a:noFill/>
          </a:ln>
        </p:spPr>
        <p:txBody>
          <a:bodyPr vert="horz" lIns="91440" tIns="45720" rIns="91440" bIns="45720" rtlCol="0">
            <a:normAutofit/>
          </a:bodyPr>
          <a:lstStyle>
            <a:lvl1pPr algn="l">
              <a:defRPr sz="2400">
                <a:solidFill>
                  <a:srgbClr val="66686B"/>
                </a:solidFill>
              </a:defRPr>
            </a:lvl1pPr>
          </a:lstStyle>
          <a:p>
            <a:r>
              <a:rPr lang="en-GB" noProof="0" dirty="0"/>
              <a:t>The process of using </a:t>
            </a:r>
            <a:r>
              <a:rPr lang="en-GB" noProof="0" dirty="0">
                <a:solidFill>
                  <a:srgbClr val="FFC000"/>
                </a:solidFill>
              </a:rPr>
              <a:t>power</a:t>
            </a:r>
            <a:r>
              <a:rPr lang="en-GB" noProof="0" dirty="0"/>
              <a:t> responsibly, and taking account of, and being held accountable by different stakeholders, primarily those wo are </a:t>
            </a:r>
            <a:r>
              <a:rPr lang="en-GB" noProof="0" dirty="0">
                <a:solidFill>
                  <a:srgbClr val="FFC000"/>
                </a:solidFill>
              </a:rPr>
              <a:t>affected</a:t>
            </a:r>
            <a:r>
              <a:rPr lang="en-GB" noProof="0" dirty="0"/>
              <a:t> by the exercise of such power.</a:t>
            </a:r>
          </a:p>
          <a:p>
            <a:endParaRPr lang="en-GB" noProof="0" dirty="0"/>
          </a:p>
          <a:p>
            <a:r>
              <a:rPr lang="en-GB" dirty="0"/>
              <a:t>Putting people and communities at the </a:t>
            </a:r>
            <a:r>
              <a:rPr lang="en-GB" dirty="0">
                <a:solidFill>
                  <a:srgbClr val="FFC000"/>
                </a:solidFill>
              </a:rPr>
              <a:t>centre</a:t>
            </a:r>
            <a:r>
              <a:rPr lang="en-GB" dirty="0"/>
              <a:t> of decisions on issues that affect them, as described in the nine commitments of the CHS.</a:t>
            </a:r>
            <a:endParaRPr lang="en-GB" noProof="0" dirty="0"/>
          </a:p>
          <a:p>
            <a:pPr marL="0" lvl="0" indent="0">
              <a:buNone/>
            </a:pPr>
            <a:endParaRPr lang="en-GB" noProof="0" dirty="0"/>
          </a:p>
        </p:txBody>
      </p:sp>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What is accountability? </a:t>
            </a:r>
          </a:p>
          <a:p>
            <a:pPr>
              <a:defRPr/>
            </a:pPr>
            <a:endParaRPr lang="en-GB" noProof="0" dirty="0">
              <a:solidFill>
                <a:srgbClr val="00B050"/>
              </a:solidFill>
              <a:cs typeface="Calibri"/>
            </a:endParaRPr>
          </a:p>
        </p:txBody>
      </p:sp>
      <p:sp>
        <p:nvSpPr>
          <p:cNvPr id="2" name="Content Placeholder 2">
            <a:extLst>
              <a:ext uri="{FF2B5EF4-FFF2-40B4-BE49-F238E27FC236}">
                <a16:creationId xmlns:a16="http://schemas.microsoft.com/office/drawing/2014/main" id="{A126BA12-D37A-4D86-47C8-8515BAF583FB}"/>
              </a:ext>
            </a:extLst>
          </p:cNvPr>
          <p:cNvSpPr>
            <a:spLocks noGrp="1"/>
          </p:cNvSpPr>
          <p:nvPr>
            <p:ph idx="11"/>
          </p:nvPr>
        </p:nvSpPr>
        <p:spPr>
          <a:xfrm>
            <a:off x="685800" y="1461393"/>
            <a:ext cx="7772400" cy="407403"/>
          </a:xfrm>
        </p:spPr>
        <p:txBody>
          <a:bodyPr/>
          <a:lstStyle/>
          <a:p>
            <a:r>
              <a:rPr lang="en-CH" dirty="0"/>
              <a:t>CHS Glossary</a:t>
            </a:r>
          </a:p>
        </p:txBody>
      </p:sp>
    </p:spTree>
    <p:extLst>
      <p:ext uri="{BB962C8B-B14F-4D97-AF65-F5344CB8AC3E}">
        <p14:creationId xmlns:p14="http://schemas.microsoft.com/office/powerpoint/2010/main" val="290092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TextShape 1"/>
          <p:cNvSpPr txBox="1"/>
          <p:nvPr/>
        </p:nvSpPr>
        <p:spPr>
          <a:xfrm>
            <a:off x="864000" y="1656000"/>
            <a:ext cx="7772040" cy="4037040"/>
          </a:xfrm>
          <a:prstGeom prst="rect">
            <a:avLst/>
          </a:prstGeom>
          <a:noFill/>
          <a:ln>
            <a:noFill/>
          </a:ln>
        </p:spPr>
        <p:txBody>
          <a:bodyPr>
            <a:normAutofit/>
          </a:bodyPr>
          <a:lstStyle/>
          <a:p>
            <a:pPr marL="171360" indent="-171000">
              <a:lnSpc>
                <a:spcPct val="100000"/>
              </a:lnSpc>
              <a:spcBef>
                <a:spcPts val="1349"/>
              </a:spcBef>
              <a:buClr>
                <a:srgbClr val="66686B"/>
              </a:buClr>
              <a:buFont typeface="Arial"/>
              <a:buChar char="•"/>
            </a:pPr>
            <a:endParaRPr lang="en-US" sz="2100" b="0" strike="noStrike" spc="-1">
              <a:solidFill>
                <a:srgbClr val="000000"/>
              </a:solidFill>
              <a:latin typeface="Calibri"/>
            </a:endParaRPr>
          </a:p>
          <a:p>
            <a:pPr marL="171360" indent="-171000">
              <a:lnSpc>
                <a:spcPct val="100000"/>
              </a:lnSpc>
              <a:spcBef>
                <a:spcPts val="1349"/>
              </a:spcBef>
              <a:buClr>
                <a:srgbClr val="66686B"/>
              </a:buClr>
              <a:buFont typeface="Arial"/>
              <a:buChar char="•"/>
            </a:pPr>
            <a:r>
              <a:rPr lang="en-US" sz="2400" b="0" strike="noStrike" spc="-1">
                <a:solidFill>
                  <a:srgbClr val="66686B"/>
                </a:solidFill>
                <a:latin typeface="Calibri"/>
                <a:ea typeface="ＭＳ Ｐゴシック"/>
              </a:rPr>
              <a:t>How safe is mechanism?</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Access for all without taking any risk?</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Physical channels discreetly accessible?</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Professionalism and Confidentiality of focal point?</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If hotlines, platforms – how safely is data collected and stored?</a:t>
            </a:r>
            <a:endParaRPr lang="en-US" sz="2400" b="0" strike="noStrike" spc="-1">
              <a:solidFill>
                <a:srgbClr val="000000"/>
              </a:solidFill>
              <a:latin typeface="Calibri"/>
            </a:endParaRPr>
          </a:p>
        </p:txBody>
      </p:sp>
      <p:sp>
        <p:nvSpPr>
          <p:cNvPr id="394" name="TextShape 2"/>
          <p:cNvSpPr txBox="1"/>
          <p:nvPr/>
        </p:nvSpPr>
        <p:spPr>
          <a:xfrm>
            <a:off x="685800" y="753120"/>
            <a:ext cx="7772040" cy="704880"/>
          </a:xfrm>
          <a:prstGeom prst="rect">
            <a:avLst/>
          </a:prstGeom>
          <a:noFill/>
          <a:ln>
            <a:noFill/>
          </a:ln>
        </p:spPr>
        <p:txBody>
          <a:bodyPr>
            <a:noAutofit/>
          </a:bodyPr>
          <a:lstStyle/>
          <a:p>
            <a:pPr>
              <a:lnSpc>
                <a:spcPct val="100000"/>
              </a:lnSpc>
            </a:pPr>
            <a:r>
              <a:rPr lang="en-US" sz="3600" b="0" strike="noStrike" spc="-1">
                <a:solidFill>
                  <a:srgbClr val="66686B"/>
                </a:solidFill>
                <a:latin typeface="Calibri"/>
              </a:rPr>
              <a:t>Safety and Security</a:t>
            </a:r>
            <a:endParaRPr lang="en-US" sz="3600" b="0" strike="noStrike" spc="-1">
              <a:solidFill>
                <a:srgbClr val="000000"/>
              </a:solidFill>
              <a:latin typeface="Calibri"/>
            </a:endParaRPr>
          </a:p>
        </p:txBody>
      </p:sp>
      <p:sp>
        <p:nvSpPr>
          <p:cNvPr id="395" name="TextShape 3"/>
          <p:cNvSpPr txBox="1"/>
          <p:nvPr/>
        </p:nvSpPr>
        <p:spPr>
          <a:xfrm>
            <a:off x="685800" y="1458000"/>
            <a:ext cx="7772040" cy="407160"/>
          </a:xfrm>
          <a:prstGeom prst="rect">
            <a:avLst/>
          </a:prstGeom>
          <a:noFill/>
          <a:ln>
            <a:noFill/>
          </a:ln>
        </p:spPr>
        <p:txBody>
          <a:bodyPr>
            <a:noAutofit/>
          </a:bodyPr>
          <a:lstStyle/>
          <a:p>
            <a:pPr>
              <a:lnSpc>
                <a:spcPct val="100000"/>
              </a:lnSpc>
            </a:pPr>
            <a:r>
              <a:rPr lang="en-US" sz="2000" b="0" i="1" strike="noStrike" spc="-1">
                <a:solidFill>
                  <a:srgbClr val="D60C46"/>
                </a:solidFill>
                <a:latin typeface="Calibri"/>
              </a:rPr>
              <a:t>5.1 Safety for all, 5.2 SEAH, 5.3 Reporting and addressing complaints</a:t>
            </a:r>
            <a:endParaRPr lang="en-US" sz="2000" b="0" strike="noStrike" spc="-1">
              <a:solidFill>
                <a:srgbClr val="000000"/>
              </a:solidFill>
              <a:latin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TextShape 1"/>
          <p:cNvSpPr txBox="1"/>
          <p:nvPr/>
        </p:nvSpPr>
        <p:spPr>
          <a:xfrm>
            <a:off x="864000" y="1656000"/>
            <a:ext cx="7772040" cy="4037040"/>
          </a:xfrm>
          <a:prstGeom prst="rect">
            <a:avLst/>
          </a:prstGeom>
          <a:noFill/>
          <a:ln>
            <a:noFill/>
          </a:ln>
        </p:spPr>
        <p:txBody>
          <a:bodyPr>
            <a:normAutofit fontScale="75000" lnSpcReduction="20000"/>
          </a:bodyPr>
          <a:lstStyle/>
          <a:p>
            <a:pPr marL="171360" indent="-171000">
              <a:lnSpc>
                <a:spcPct val="100000"/>
              </a:lnSpc>
              <a:spcBef>
                <a:spcPts val="1349"/>
              </a:spcBef>
              <a:buClr>
                <a:srgbClr val="66686B"/>
              </a:buClr>
              <a:buFont typeface="Arial"/>
              <a:buChar char="•"/>
            </a:pPr>
            <a:endParaRPr lang="en-US" sz="2100" b="0" strike="noStrike" spc="-1">
              <a:solidFill>
                <a:srgbClr val="000000"/>
              </a:solidFill>
              <a:latin typeface="Calibri"/>
            </a:endParaRPr>
          </a:p>
          <a:p>
            <a:pPr marL="171360" indent="-171000">
              <a:lnSpc>
                <a:spcPct val="100000"/>
              </a:lnSpc>
              <a:spcBef>
                <a:spcPts val="1349"/>
              </a:spcBef>
              <a:buClr>
                <a:srgbClr val="66686B"/>
              </a:buClr>
              <a:buFont typeface="Arial"/>
              <a:buChar char="•"/>
            </a:pPr>
            <a:r>
              <a:rPr lang="en-US" sz="2400" b="0" strike="noStrike" spc="-1">
                <a:solidFill>
                  <a:srgbClr val="66686B"/>
                </a:solidFill>
                <a:latin typeface="Calibri"/>
                <a:ea typeface="ＭＳ Ｐゴシック"/>
              </a:rPr>
              <a:t>How do we understand confidentiality in the context of complaints handling</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Detailed information only disclosed to a limited circle (need-to-know basis)</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Secure system to prevent intentional and unintentional disclosure</a:t>
            </a:r>
            <a:endParaRPr lang="en-US" sz="2400" b="0" strike="noStrike" spc="-1">
              <a:solidFill>
                <a:srgbClr val="000000"/>
              </a:solidFill>
              <a:latin typeface="Calibri"/>
            </a:endParaRPr>
          </a:p>
          <a:p>
            <a:pPr marL="171360" indent="-171000">
              <a:lnSpc>
                <a:spcPct val="100000"/>
              </a:lnSpc>
              <a:spcBef>
                <a:spcPts val="1349"/>
              </a:spcBef>
              <a:buClr>
                <a:srgbClr val="66686B"/>
              </a:buClr>
              <a:buFont typeface="Arial"/>
              <a:buChar char="•"/>
            </a:pPr>
            <a:r>
              <a:rPr lang="en-US" sz="2400" b="0" strike="noStrike" spc="-1">
                <a:solidFill>
                  <a:srgbClr val="66686B"/>
                </a:solidFill>
                <a:latin typeface="Calibri"/>
                <a:ea typeface="ＭＳ Ｐゴシック"/>
              </a:rPr>
              <a:t>How to we ensure confidentiality</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Training of staff on forwarding and dealing with information</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NDA signed by all involved</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Clear disciplinary sanctions in case of intentional breach</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Simple systems, no need to wide sharing and restricting information</a:t>
            </a:r>
            <a:endParaRPr lang="en-US" sz="2400" b="0" strike="noStrike" spc="-1">
              <a:solidFill>
                <a:srgbClr val="000000"/>
              </a:solidFill>
              <a:latin typeface="Calibri"/>
            </a:endParaRPr>
          </a:p>
        </p:txBody>
      </p:sp>
      <p:sp>
        <p:nvSpPr>
          <p:cNvPr id="397" name="TextShape 2"/>
          <p:cNvSpPr txBox="1"/>
          <p:nvPr/>
        </p:nvSpPr>
        <p:spPr>
          <a:xfrm>
            <a:off x="685800" y="753120"/>
            <a:ext cx="7772040" cy="704880"/>
          </a:xfrm>
          <a:prstGeom prst="rect">
            <a:avLst/>
          </a:prstGeom>
          <a:noFill/>
          <a:ln>
            <a:noFill/>
          </a:ln>
        </p:spPr>
        <p:txBody>
          <a:bodyPr>
            <a:noAutofit/>
          </a:bodyPr>
          <a:lstStyle/>
          <a:p>
            <a:pPr>
              <a:lnSpc>
                <a:spcPct val="100000"/>
              </a:lnSpc>
            </a:pPr>
            <a:r>
              <a:rPr lang="en-US" sz="3600" b="0" strike="noStrike" spc="-1">
                <a:solidFill>
                  <a:srgbClr val="66686B"/>
                </a:solidFill>
                <a:latin typeface="Calibri"/>
              </a:rPr>
              <a:t>Confidentiality</a:t>
            </a:r>
            <a:endParaRPr lang="en-US" sz="3600" b="0" strike="noStrike" spc="-1">
              <a:solidFill>
                <a:srgbClr val="000000"/>
              </a:solidFill>
              <a:latin typeface="Calibri"/>
            </a:endParaRPr>
          </a:p>
        </p:txBody>
      </p:sp>
      <p:sp>
        <p:nvSpPr>
          <p:cNvPr id="398" name="TextShape 3"/>
          <p:cNvSpPr txBox="1"/>
          <p:nvPr/>
        </p:nvSpPr>
        <p:spPr>
          <a:xfrm>
            <a:off x="685800" y="1458000"/>
            <a:ext cx="7772040" cy="407160"/>
          </a:xfrm>
          <a:prstGeom prst="rect">
            <a:avLst/>
          </a:prstGeom>
          <a:noFill/>
          <a:ln>
            <a:noFill/>
          </a:ln>
        </p:spPr>
        <p:txBody>
          <a:bodyPr>
            <a:noAutofit/>
          </a:bodyPr>
          <a:lstStyle/>
          <a:p>
            <a:pPr>
              <a:lnSpc>
                <a:spcPct val="100000"/>
              </a:lnSpc>
            </a:pPr>
            <a:r>
              <a:rPr lang="en-US" sz="2000" b="0" i="1" strike="noStrike" spc="-1">
                <a:solidFill>
                  <a:srgbClr val="D60C46"/>
                </a:solidFill>
                <a:latin typeface="Calibri"/>
              </a:rPr>
              <a:t>5.1 Safety and appropriateness 5.2 SEAH, 5.4 Recognized good practice</a:t>
            </a:r>
            <a:endParaRPr lang="en-US" sz="2000" b="0" strike="noStrike" spc="-1">
              <a:solidFill>
                <a:srgbClr val="000000"/>
              </a:solidFill>
              <a:latin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TextShape 1"/>
          <p:cNvSpPr txBox="1"/>
          <p:nvPr/>
        </p:nvSpPr>
        <p:spPr>
          <a:xfrm>
            <a:off x="864000" y="1865160"/>
            <a:ext cx="7772040" cy="4037040"/>
          </a:xfrm>
          <a:prstGeom prst="rect">
            <a:avLst/>
          </a:prstGeom>
          <a:noFill/>
          <a:ln>
            <a:noFill/>
          </a:ln>
        </p:spPr>
        <p:txBody>
          <a:bodyPr>
            <a:normAutofit fontScale="83000" lnSpcReduction="20000"/>
          </a:bodyPr>
          <a:lstStyle/>
          <a:p>
            <a:pPr marL="171360" indent="-171000">
              <a:lnSpc>
                <a:spcPct val="100000"/>
              </a:lnSpc>
              <a:spcBef>
                <a:spcPts val="1349"/>
              </a:spcBef>
              <a:buClr>
                <a:srgbClr val="66686B"/>
              </a:buClr>
              <a:buFont typeface="Arial"/>
              <a:buChar char="•"/>
            </a:pPr>
            <a:endParaRPr lang="en-US" sz="2100" b="0" strike="noStrike" spc="-1">
              <a:solidFill>
                <a:srgbClr val="000000"/>
              </a:solidFill>
              <a:latin typeface="Calibri"/>
            </a:endParaRPr>
          </a:p>
          <a:p>
            <a:pPr marL="171360" indent="-171000">
              <a:lnSpc>
                <a:spcPct val="100000"/>
              </a:lnSpc>
              <a:spcBef>
                <a:spcPts val="1349"/>
              </a:spcBef>
              <a:buClr>
                <a:srgbClr val="66686B"/>
              </a:buClr>
              <a:buFont typeface="Arial"/>
              <a:buChar char="•"/>
            </a:pPr>
            <a:r>
              <a:rPr lang="en-US" sz="2400" b="0" strike="noStrike" spc="-1">
                <a:solidFill>
                  <a:srgbClr val="66686B"/>
                </a:solidFill>
                <a:latin typeface="Calibri"/>
                <a:ea typeface="ＭＳ Ｐゴシック"/>
              </a:rPr>
              <a:t>Transparent information about mechanism</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Detailed procedure including information on follow-up</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Who is responsible, who will read, who will know about complaint</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Who has access to the system (key, password, phone)</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At which frequency complaints are reviewed, analysed, responded to</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Which information will we provide to the complainant</a:t>
            </a:r>
            <a:endParaRPr lang="en-US" sz="24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a:solidFill>
                  <a:srgbClr val="66686B"/>
                </a:solidFill>
                <a:latin typeface="Calibri"/>
                <a:ea typeface="ＭＳ Ｐゴシック"/>
              </a:rPr>
              <a:t>To whom complainants and survivors can reach out in case of retaliation, fears, support</a:t>
            </a:r>
            <a:endParaRPr lang="en-US" sz="2400" b="0" strike="noStrike" spc="-1">
              <a:solidFill>
                <a:srgbClr val="000000"/>
              </a:solidFill>
              <a:latin typeface="Calibri"/>
            </a:endParaRPr>
          </a:p>
          <a:p>
            <a:pPr marL="171360" indent="-171000">
              <a:lnSpc>
                <a:spcPct val="100000"/>
              </a:lnSpc>
              <a:spcBef>
                <a:spcPts val="1349"/>
              </a:spcBef>
              <a:buClr>
                <a:srgbClr val="66686B"/>
              </a:buClr>
              <a:buFont typeface="Arial"/>
              <a:buChar char="•"/>
            </a:pPr>
            <a:endParaRPr lang="en-US" sz="2400" b="0" strike="noStrike" spc="-1">
              <a:solidFill>
                <a:srgbClr val="000000"/>
              </a:solidFill>
              <a:latin typeface="Calibri"/>
            </a:endParaRPr>
          </a:p>
        </p:txBody>
      </p:sp>
      <p:sp>
        <p:nvSpPr>
          <p:cNvPr id="400" name="TextShape 2"/>
          <p:cNvSpPr txBox="1"/>
          <p:nvPr/>
        </p:nvSpPr>
        <p:spPr>
          <a:xfrm>
            <a:off x="685800" y="753120"/>
            <a:ext cx="7772040" cy="704880"/>
          </a:xfrm>
          <a:prstGeom prst="rect">
            <a:avLst/>
          </a:prstGeom>
          <a:noFill/>
          <a:ln>
            <a:noFill/>
          </a:ln>
        </p:spPr>
        <p:txBody>
          <a:bodyPr>
            <a:noAutofit/>
          </a:bodyPr>
          <a:lstStyle/>
          <a:p>
            <a:pPr>
              <a:lnSpc>
                <a:spcPct val="100000"/>
              </a:lnSpc>
            </a:pPr>
            <a:r>
              <a:rPr lang="en-US" sz="3600" b="0" strike="noStrike" spc="-1">
                <a:solidFill>
                  <a:srgbClr val="66686B"/>
                </a:solidFill>
                <a:latin typeface="Calibri"/>
              </a:rPr>
              <a:t>Transparency</a:t>
            </a:r>
            <a:endParaRPr lang="en-US" sz="3600" b="0" strike="noStrike" spc="-1">
              <a:solidFill>
                <a:srgbClr val="000000"/>
              </a:solidFill>
              <a:latin typeface="Calibri"/>
            </a:endParaRPr>
          </a:p>
        </p:txBody>
      </p:sp>
      <p:sp>
        <p:nvSpPr>
          <p:cNvPr id="401" name="TextShape 3"/>
          <p:cNvSpPr txBox="1"/>
          <p:nvPr/>
        </p:nvSpPr>
        <p:spPr>
          <a:xfrm>
            <a:off x="576000" y="1458000"/>
            <a:ext cx="8280000" cy="407160"/>
          </a:xfrm>
          <a:prstGeom prst="rect">
            <a:avLst/>
          </a:prstGeom>
          <a:noFill/>
          <a:ln>
            <a:noFill/>
          </a:ln>
        </p:spPr>
        <p:txBody>
          <a:bodyPr>
            <a:noAutofit/>
          </a:bodyPr>
          <a:lstStyle/>
          <a:p>
            <a:pPr>
              <a:lnSpc>
                <a:spcPct val="100000"/>
              </a:lnSpc>
            </a:pPr>
            <a:r>
              <a:rPr lang="en-US" sz="2000" b="0" i="1" strike="noStrike" spc="-1">
                <a:solidFill>
                  <a:srgbClr val="D60C46"/>
                </a:solidFill>
                <a:latin typeface="Calibri"/>
              </a:rPr>
              <a:t>5.3 Knowledge on reporting and addressing complaints 5.6 organisational approach to ensure complaints handling is known </a:t>
            </a:r>
            <a:endParaRPr lang="en-US" sz="2000" b="0" strike="noStrike" spc="-1">
              <a:solidFill>
                <a:srgbClr val="000000"/>
              </a:solidFill>
              <a:latin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TextShape 1"/>
          <p:cNvSpPr txBox="1"/>
          <p:nvPr/>
        </p:nvSpPr>
        <p:spPr>
          <a:xfrm>
            <a:off x="864000" y="1901160"/>
            <a:ext cx="7772040" cy="4037040"/>
          </a:xfrm>
          <a:prstGeom prst="rect">
            <a:avLst/>
          </a:prstGeom>
          <a:noFill/>
          <a:ln>
            <a:noFill/>
          </a:ln>
        </p:spPr>
        <p:txBody>
          <a:bodyPr>
            <a:normAutofit/>
          </a:bodyPr>
          <a:lstStyle/>
          <a:p>
            <a:pPr marL="864000" lvl="1" indent="-324000">
              <a:spcBef>
                <a:spcPts val="1134"/>
              </a:spcBef>
              <a:buClr>
                <a:srgbClr val="000000"/>
              </a:buClr>
              <a:buSzPct val="75000"/>
              <a:buFont typeface="Symbol" charset="2"/>
              <a:buChar char=""/>
            </a:pPr>
            <a:r>
              <a:rPr lang="en-US" sz="2400" b="0" strike="noStrike" spc="-1" dirty="0">
                <a:solidFill>
                  <a:srgbClr val="66686B"/>
                </a:solidFill>
                <a:latin typeface="Calibri"/>
                <a:ea typeface="ＭＳ Ｐゴシック"/>
              </a:rPr>
              <a:t>Aims to put the rights of survivors of the forefront</a:t>
            </a:r>
            <a:endParaRPr lang="en-US" sz="2400" b="0" strike="noStrike" spc="-1" dirty="0">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dirty="0">
                <a:solidFill>
                  <a:srgbClr val="66686B"/>
                </a:solidFill>
                <a:latin typeface="Calibri"/>
                <a:ea typeface="ＭＳ Ｐゴシック"/>
              </a:rPr>
              <a:t>Ensures that survivors are treated with dignity and respect</a:t>
            </a:r>
            <a:endParaRPr lang="en-US" sz="2400" b="0" strike="noStrike" spc="-1" dirty="0">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dirty="0">
                <a:solidFill>
                  <a:srgbClr val="66686B"/>
                </a:solidFill>
                <a:latin typeface="Calibri"/>
                <a:ea typeface="ＭＳ Ｐゴシック"/>
              </a:rPr>
              <a:t>Takes wishes on how to handle a complaint into account (when and if possible)</a:t>
            </a:r>
            <a:endParaRPr lang="en-US" sz="2400" b="0" strike="noStrike" spc="-1" dirty="0">
              <a:solidFill>
                <a:srgbClr val="000000"/>
              </a:solidFill>
              <a:latin typeface="Calibri"/>
            </a:endParaRPr>
          </a:p>
          <a:p>
            <a:pPr marL="864000" lvl="1" indent="-324000">
              <a:spcBef>
                <a:spcPts val="1134"/>
              </a:spcBef>
              <a:buClr>
                <a:srgbClr val="000000"/>
              </a:buClr>
              <a:buSzPct val="75000"/>
              <a:buFont typeface="Symbol" charset="2"/>
              <a:buChar char=""/>
            </a:pPr>
            <a:r>
              <a:rPr lang="en-US" sz="2400" b="0" strike="noStrike" spc="-1" dirty="0">
                <a:solidFill>
                  <a:srgbClr val="66686B"/>
                </a:solidFill>
                <a:latin typeface="Calibri"/>
                <a:ea typeface="ＭＳ Ｐゴシック"/>
              </a:rPr>
              <a:t>Adheres to a robust complaints system, based on principles of access, safety/security, transparency and confidentiality</a:t>
            </a:r>
            <a:endParaRPr lang="en-US" sz="2400" b="0" strike="noStrike" spc="-1" dirty="0">
              <a:solidFill>
                <a:srgbClr val="000000"/>
              </a:solidFill>
              <a:latin typeface="Calibri"/>
            </a:endParaRPr>
          </a:p>
          <a:p>
            <a:pPr marL="171360" indent="-171000">
              <a:lnSpc>
                <a:spcPct val="100000"/>
              </a:lnSpc>
              <a:spcBef>
                <a:spcPts val="1349"/>
              </a:spcBef>
              <a:buClr>
                <a:srgbClr val="66686B"/>
              </a:buClr>
              <a:buFont typeface="Arial"/>
              <a:buChar char="•"/>
            </a:pPr>
            <a:endParaRPr lang="en-US" sz="2400" b="0" strike="noStrike" spc="-1" dirty="0">
              <a:solidFill>
                <a:srgbClr val="000000"/>
              </a:solidFill>
              <a:latin typeface="Calibri"/>
            </a:endParaRPr>
          </a:p>
        </p:txBody>
      </p:sp>
      <p:sp>
        <p:nvSpPr>
          <p:cNvPr id="408" name="TextShape 2"/>
          <p:cNvSpPr txBox="1"/>
          <p:nvPr/>
        </p:nvSpPr>
        <p:spPr>
          <a:xfrm>
            <a:off x="685800" y="753120"/>
            <a:ext cx="7772040" cy="704880"/>
          </a:xfrm>
          <a:prstGeom prst="rect">
            <a:avLst/>
          </a:prstGeom>
          <a:noFill/>
          <a:ln>
            <a:noFill/>
          </a:ln>
        </p:spPr>
        <p:txBody>
          <a:bodyPr>
            <a:noAutofit/>
          </a:bodyPr>
          <a:lstStyle/>
          <a:p>
            <a:pPr>
              <a:lnSpc>
                <a:spcPct val="100000"/>
              </a:lnSpc>
            </a:pPr>
            <a:r>
              <a:rPr lang="en-US" sz="3600" b="0" strike="noStrike" spc="-1">
                <a:solidFill>
                  <a:srgbClr val="66686B"/>
                </a:solidFill>
                <a:latin typeface="Calibri"/>
              </a:rPr>
              <a:t>Victim/survivor centered approach</a:t>
            </a:r>
            <a:endParaRPr lang="en-US" sz="3600" b="0" strike="noStrike" spc="-1">
              <a:solidFill>
                <a:srgbClr val="000000"/>
              </a:solidFill>
              <a:latin typeface="Calibri"/>
            </a:endParaRPr>
          </a:p>
        </p:txBody>
      </p:sp>
      <p:sp>
        <p:nvSpPr>
          <p:cNvPr id="409" name="TextShape 3"/>
          <p:cNvSpPr txBox="1"/>
          <p:nvPr/>
        </p:nvSpPr>
        <p:spPr>
          <a:xfrm>
            <a:off x="576000" y="1458000"/>
            <a:ext cx="8280000" cy="407160"/>
          </a:xfrm>
          <a:prstGeom prst="rect">
            <a:avLst/>
          </a:prstGeom>
          <a:noFill/>
          <a:ln>
            <a:noFill/>
          </a:ln>
        </p:spPr>
        <p:txBody>
          <a:bodyPr>
            <a:noAutofit/>
          </a:bodyPr>
          <a:lstStyle/>
          <a:p>
            <a:pPr>
              <a:lnSpc>
                <a:spcPct val="100000"/>
              </a:lnSpc>
            </a:pPr>
            <a:r>
              <a:rPr lang="en-US" sz="2000" b="0" i="1" strike="noStrike" spc="-1">
                <a:solidFill>
                  <a:srgbClr val="D60C46"/>
                </a:solidFill>
                <a:latin typeface="Calibri"/>
              </a:rPr>
              <a:t>5.5 Survivor centered </a:t>
            </a:r>
            <a:endParaRPr lang="en-US" sz="2000" b="0" strike="noStrike" spc="-1">
              <a:solidFill>
                <a:srgbClr val="000000"/>
              </a:solidFill>
              <a:latin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TextShape 1"/>
          <p:cNvSpPr txBox="1"/>
          <p:nvPr/>
        </p:nvSpPr>
        <p:spPr>
          <a:xfrm>
            <a:off x="685800" y="753120"/>
            <a:ext cx="7772040" cy="704880"/>
          </a:xfrm>
          <a:prstGeom prst="rect">
            <a:avLst/>
          </a:prstGeom>
          <a:noFill/>
          <a:ln>
            <a:noFill/>
          </a:ln>
        </p:spPr>
        <p:txBody>
          <a:bodyPr>
            <a:noAutofit/>
          </a:bodyPr>
          <a:lstStyle/>
          <a:p>
            <a:pPr>
              <a:lnSpc>
                <a:spcPct val="100000"/>
              </a:lnSpc>
            </a:pPr>
            <a:r>
              <a:rPr lang="en-US" sz="3600" b="0" strike="noStrike" spc="-1">
                <a:solidFill>
                  <a:srgbClr val="66686B"/>
                </a:solidFill>
                <a:latin typeface="Calibri"/>
              </a:rPr>
              <a:t>Victim/survivor centered approach</a:t>
            </a:r>
            <a:endParaRPr lang="en-US" sz="3600" b="0" strike="noStrike" spc="-1">
              <a:solidFill>
                <a:srgbClr val="000000"/>
              </a:solidFill>
              <a:latin typeface="Calibri"/>
            </a:endParaRPr>
          </a:p>
        </p:txBody>
      </p:sp>
      <p:sp>
        <p:nvSpPr>
          <p:cNvPr id="403" name="CustomShape 2"/>
          <p:cNvSpPr/>
          <p:nvPr/>
        </p:nvSpPr>
        <p:spPr>
          <a:xfrm>
            <a:off x="685800" y="1368000"/>
            <a:ext cx="7768080" cy="959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pPr>
            <a:r>
              <a:rPr lang="fr-LU" sz="2400" b="0" i="1" strike="noStrike" spc="-1">
                <a:solidFill>
                  <a:srgbClr val="D60C46"/>
                </a:solidFill>
                <a:latin typeface="Calibri"/>
                <a:ea typeface="DejaVu Sans"/>
              </a:rPr>
              <a:t>5.5 Survivor centered approach</a:t>
            </a:r>
            <a:endParaRPr lang="fr-LU" sz="2400" b="0" strike="noStrike" spc="-1">
              <a:latin typeface="Arial"/>
            </a:endParaRPr>
          </a:p>
        </p:txBody>
      </p:sp>
      <p:sp>
        <p:nvSpPr>
          <p:cNvPr id="404" name="CustomShape 3"/>
          <p:cNvSpPr/>
          <p:nvPr/>
        </p:nvSpPr>
        <p:spPr>
          <a:xfrm>
            <a:off x="792000" y="2088000"/>
            <a:ext cx="7768080" cy="3613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marL="3960">
              <a:lnSpc>
                <a:spcPct val="90000"/>
              </a:lnSpc>
              <a:spcBef>
                <a:spcPts val="751"/>
              </a:spcBef>
            </a:pPr>
            <a:r>
              <a:rPr lang="fr-LU" sz="2400" b="1" u="sng" strike="noStrike" spc="-1">
                <a:solidFill>
                  <a:srgbClr val="808080"/>
                </a:solidFill>
                <a:uFillTx/>
                <a:latin typeface="Calibri"/>
              </a:rPr>
              <a:t>IASC DEFINITION</a:t>
            </a:r>
            <a:endParaRPr lang="fr-LU" sz="2400" b="0" strike="noStrike" spc="-1">
              <a:latin typeface="Arial"/>
            </a:endParaRPr>
          </a:p>
          <a:p>
            <a:pPr marL="3960">
              <a:lnSpc>
                <a:spcPct val="90000"/>
              </a:lnSpc>
              <a:spcBef>
                <a:spcPts val="751"/>
              </a:spcBef>
            </a:pPr>
            <a:endParaRPr lang="fr-LU" sz="2400" b="0" strike="noStrike" spc="-1">
              <a:latin typeface="Arial"/>
            </a:endParaRPr>
          </a:p>
        </p:txBody>
      </p:sp>
      <p:sp>
        <p:nvSpPr>
          <p:cNvPr id="405" name="CustomShape 4"/>
          <p:cNvSpPr/>
          <p:nvPr/>
        </p:nvSpPr>
        <p:spPr>
          <a:xfrm>
            <a:off x="685800" y="1368000"/>
            <a:ext cx="7768080" cy="959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pPr>
            <a:r>
              <a:rPr lang="fr-LU" sz="2400" b="0" i="1" strike="noStrike" spc="-1">
                <a:solidFill>
                  <a:srgbClr val="D60C46"/>
                </a:solidFill>
                <a:latin typeface="Calibri"/>
                <a:ea typeface="DejaVu Sans"/>
              </a:rPr>
              <a:t>5.5 Survivor centered approach</a:t>
            </a:r>
            <a:endParaRPr lang="fr-LU" sz="2400" b="0" strike="noStrike" spc="-1">
              <a:latin typeface="Arial"/>
            </a:endParaRPr>
          </a:p>
        </p:txBody>
      </p:sp>
      <p:sp>
        <p:nvSpPr>
          <p:cNvPr id="406" name="TextShape 5"/>
          <p:cNvSpPr txBox="1"/>
          <p:nvPr/>
        </p:nvSpPr>
        <p:spPr>
          <a:xfrm>
            <a:off x="864000" y="2921040"/>
            <a:ext cx="7416000" cy="1614960"/>
          </a:xfrm>
          <a:prstGeom prst="rect">
            <a:avLst/>
          </a:prstGeom>
          <a:noFill/>
          <a:ln>
            <a:noFill/>
          </a:ln>
        </p:spPr>
        <p:txBody>
          <a:bodyPr lIns="90000" tIns="45000" rIns="90000" bIns="45000">
            <a:noAutofit/>
          </a:bodyPr>
          <a:lstStyle/>
          <a:p>
            <a:r>
              <a:rPr lang="fr-LU" sz="2400" b="0" strike="noStrike" spc="-1">
                <a:solidFill>
                  <a:srgbClr val="808080"/>
                </a:solidFill>
                <a:latin typeface="Calibri"/>
                <a:ea typeface="DejaVu Sans"/>
              </a:rPr>
              <a:t>A victim/survivor-centred approach places the rights, wishes, needs, safety, dignity and well- being of the victim/survivor at the centre of all prevention and response measures concerning sexual exploitation and abuse (SEA) and sexual harassment (SH).</a:t>
            </a:r>
            <a:endParaRPr lang="fr-LU" sz="2400" b="0" strike="noStrike" spc="-1">
              <a:latin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TextShape 1"/>
          <p:cNvSpPr txBox="1"/>
          <p:nvPr/>
        </p:nvSpPr>
        <p:spPr>
          <a:xfrm>
            <a:off x="685800" y="2014026"/>
            <a:ext cx="7772040" cy="3605040"/>
          </a:xfrm>
          <a:prstGeom prst="rect">
            <a:avLst/>
          </a:prstGeom>
          <a:noFill/>
          <a:ln>
            <a:noFill/>
          </a:ln>
        </p:spPr>
        <p:txBody>
          <a:bodyPr>
            <a:normAutofit fontScale="92500" lnSpcReduction="10000"/>
          </a:bodyPr>
          <a:lstStyle/>
          <a:p>
            <a:pPr marL="171360" indent="-171000">
              <a:lnSpc>
                <a:spcPct val="100000"/>
              </a:lnSpc>
              <a:spcBef>
                <a:spcPts val="1349"/>
              </a:spcBef>
              <a:buClr>
                <a:srgbClr val="66686B"/>
              </a:buClr>
              <a:buFont typeface="Arial"/>
              <a:buChar char="•"/>
            </a:pPr>
            <a:r>
              <a:rPr lang="en-US" sz="2400" b="0" strike="noStrike" spc="-1" dirty="0">
                <a:solidFill>
                  <a:srgbClr val="66686B"/>
                </a:solidFill>
                <a:latin typeface="Calibri"/>
                <a:ea typeface="ＭＳ Ｐゴシック"/>
              </a:rPr>
              <a:t>Partners have own CFM system in place, including CoC investigative capacity</a:t>
            </a:r>
            <a:endParaRPr lang="en-US" sz="2400" b="0" strike="noStrike" spc="-1" dirty="0">
              <a:solidFill>
                <a:srgbClr val="000000"/>
              </a:solidFill>
              <a:latin typeface="Calibri"/>
            </a:endParaRPr>
          </a:p>
          <a:p>
            <a:pPr marL="171360" indent="-171000">
              <a:lnSpc>
                <a:spcPct val="100000"/>
              </a:lnSpc>
              <a:spcBef>
                <a:spcPts val="1349"/>
              </a:spcBef>
              <a:buClr>
                <a:srgbClr val="66686B"/>
              </a:buClr>
              <a:buFont typeface="Arial"/>
              <a:buChar char="•"/>
            </a:pPr>
            <a:r>
              <a:rPr lang="en-US" sz="2400" b="0" strike="noStrike" spc="-1" dirty="0">
                <a:solidFill>
                  <a:srgbClr val="66686B"/>
                </a:solidFill>
                <a:latin typeface="Calibri"/>
                <a:ea typeface="ＭＳ Ｐゴシック"/>
              </a:rPr>
              <a:t>Obligation included in partnership agreement or MoU</a:t>
            </a:r>
            <a:endParaRPr lang="en-US" sz="2400" b="0" strike="noStrike" spc="-1" dirty="0">
              <a:solidFill>
                <a:srgbClr val="000000"/>
              </a:solidFill>
              <a:latin typeface="Calibri"/>
            </a:endParaRPr>
          </a:p>
          <a:p>
            <a:pPr marL="171360" indent="-171000">
              <a:lnSpc>
                <a:spcPct val="100000"/>
              </a:lnSpc>
              <a:spcBef>
                <a:spcPts val="1349"/>
              </a:spcBef>
              <a:buClr>
                <a:srgbClr val="66686B"/>
              </a:buClr>
              <a:buFont typeface="Arial"/>
              <a:buChar char="•"/>
            </a:pPr>
            <a:r>
              <a:rPr lang="en-US" sz="2400" b="0" strike="noStrike" spc="-1" dirty="0">
                <a:solidFill>
                  <a:srgbClr val="66686B"/>
                </a:solidFill>
                <a:latin typeface="Calibri"/>
                <a:ea typeface="ＭＳ Ｐゴシック"/>
              </a:rPr>
              <a:t>Provisions on who can raise a complaint to whom and about what (from partners, from partner’s staff to us, from </a:t>
            </a:r>
            <a:r>
              <a:rPr lang="en-US" sz="2400" b="0" strike="noStrike" spc="-1" dirty="0" err="1">
                <a:solidFill>
                  <a:srgbClr val="66686B"/>
                </a:solidFill>
                <a:latin typeface="Calibri"/>
                <a:ea typeface="ＭＳ Ｐゴシック"/>
              </a:rPr>
              <a:t>organisation’s</a:t>
            </a:r>
            <a:r>
              <a:rPr lang="en-US" sz="2400" b="0" strike="noStrike" spc="-1" dirty="0">
                <a:solidFill>
                  <a:srgbClr val="66686B"/>
                </a:solidFill>
                <a:latin typeface="Calibri"/>
                <a:ea typeface="ＭＳ Ｐゴシック"/>
              </a:rPr>
              <a:t> staff to partner, etc.)</a:t>
            </a:r>
            <a:endParaRPr lang="en-US" sz="2400" b="0" strike="noStrike" spc="-1" dirty="0">
              <a:solidFill>
                <a:srgbClr val="000000"/>
              </a:solidFill>
              <a:latin typeface="Calibri"/>
            </a:endParaRPr>
          </a:p>
          <a:p>
            <a:pPr marL="171360" indent="-171000">
              <a:lnSpc>
                <a:spcPct val="100000"/>
              </a:lnSpc>
              <a:spcBef>
                <a:spcPts val="1349"/>
              </a:spcBef>
              <a:buClr>
                <a:srgbClr val="66686B"/>
              </a:buClr>
              <a:buFont typeface="Arial"/>
              <a:buChar char="•"/>
            </a:pPr>
            <a:r>
              <a:rPr lang="en-US" sz="2400" b="0" strike="noStrike" spc="-1" dirty="0">
                <a:solidFill>
                  <a:srgbClr val="66686B"/>
                </a:solidFill>
                <a:latin typeface="Calibri"/>
                <a:ea typeface="ＭＳ Ｐゴシック"/>
              </a:rPr>
              <a:t>Partners need to be trained on CoC and CFM</a:t>
            </a:r>
            <a:endParaRPr lang="en-US" sz="2400" b="0" strike="noStrike" spc="-1" dirty="0">
              <a:solidFill>
                <a:srgbClr val="000000"/>
              </a:solidFill>
              <a:latin typeface="Calibri"/>
            </a:endParaRPr>
          </a:p>
          <a:p>
            <a:pPr marL="171360" indent="-171000">
              <a:lnSpc>
                <a:spcPct val="100000"/>
              </a:lnSpc>
              <a:spcBef>
                <a:spcPts val="1349"/>
              </a:spcBef>
              <a:buClr>
                <a:srgbClr val="66686B"/>
              </a:buClr>
              <a:buFont typeface="Arial"/>
              <a:buChar char="•"/>
            </a:pPr>
            <a:r>
              <a:rPr lang="en-US" sz="2400" b="0" strike="noStrike" spc="-1" dirty="0">
                <a:solidFill>
                  <a:srgbClr val="66686B"/>
                </a:solidFill>
                <a:latin typeface="Calibri"/>
                <a:ea typeface="ＭＳ Ｐゴシック"/>
              </a:rPr>
              <a:t>Support to partners with regards to training, complaints handling, revision of policies, etc.</a:t>
            </a:r>
            <a:endParaRPr lang="en-US" sz="2400" b="0" strike="noStrike" spc="-1" dirty="0">
              <a:solidFill>
                <a:srgbClr val="000000"/>
              </a:solidFill>
              <a:latin typeface="Calibri"/>
            </a:endParaRPr>
          </a:p>
          <a:p>
            <a:pPr>
              <a:lnSpc>
                <a:spcPct val="90000"/>
              </a:lnSpc>
              <a:spcBef>
                <a:spcPts val="751"/>
              </a:spcBef>
            </a:pPr>
            <a:endParaRPr lang="en-US" sz="2400" b="0" strike="noStrike" spc="-1" dirty="0">
              <a:solidFill>
                <a:srgbClr val="000000"/>
              </a:solidFill>
              <a:latin typeface="Calibri"/>
            </a:endParaRPr>
          </a:p>
        </p:txBody>
      </p:sp>
      <p:sp>
        <p:nvSpPr>
          <p:cNvPr id="411" name="TextShape 2"/>
          <p:cNvSpPr txBox="1"/>
          <p:nvPr/>
        </p:nvSpPr>
        <p:spPr>
          <a:xfrm>
            <a:off x="685800" y="753120"/>
            <a:ext cx="7772040" cy="704880"/>
          </a:xfrm>
          <a:prstGeom prst="rect">
            <a:avLst/>
          </a:prstGeom>
          <a:noFill/>
          <a:ln>
            <a:noFill/>
          </a:ln>
        </p:spPr>
        <p:txBody>
          <a:bodyPr>
            <a:noAutofit/>
          </a:bodyPr>
          <a:lstStyle/>
          <a:p>
            <a:pPr>
              <a:lnSpc>
                <a:spcPct val="100000"/>
              </a:lnSpc>
            </a:pPr>
            <a:r>
              <a:rPr lang="en-US" sz="3600" b="0" strike="noStrike" spc="-1">
                <a:solidFill>
                  <a:srgbClr val="66686B"/>
                </a:solidFill>
                <a:latin typeface="Calibri"/>
              </a:rPr>
              <a:t>Working with partners</a:t>
            </a:r>
            <a:endParaRPr lang="en-US" sz="3600" b="0" strike="noStrike" spc="-1">
              <a:solidFill>
                <a:srgbClr val="000000"/>
              </a:solidFill>
              <a:latin typeface="Calibri"/>
            </a:endParaRPr>
          </a:p>
        </p:txBody>
      </p:sp>
      <p:sp>
        <p:nvSpPr>
          <p:cNvPr id="412" name="TextShape 3"/>
          <p:cNvSpPr txBox="1"/>
          <p:nvPr/>
        </p:nvSpPr>
        <p:spPr>
          <a:xfrm>
            <a:off x="685800" y="1461240"/>
            <a:ext cx="7772040" cy="407160"/>
          </a:xfrm>
          <a:prstGeom prst="rect">
            <a:avLst/>
          </a:prstGeom>
          <a:noFill/>
          <a:ln>
            <a:noFill/>
          </a:ln>
        </p:spPr>
        <p:txBody>
          <a:bodyPr>
            <a:noAutofit/>
          </a:bodyPr>
          <a:lstStyle/>
          <a:p>
            <a:endParaRPr lang="en-US" sz="2100" b="0" strike="noStrike" spc="-1">
              <a:solidFill>
                <a:srgbClr val="000000"/>
              </a:solidFill>
              <a:latin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TextShape 1"/>
          <p:cNvSpPr txBox="1"/>
          <p:nvPr/>
        </p:nvSpPr>
        <p:spPr>
          <a:xfrm>
            <a:off x="685800" y="753120"/>
            <a:ext cx="7772040" cy="704880"/>
          </a:xfrm>
          <a:prstGeom prst="rect">
            <a:avLst/>
          </a:prstGeom>
          <a:noFill/>
          <a:ln>
            <a:noFill/>
          </a:ln>
        </p:spPr>
        <p:txBody>
          <a:bodyPr>
            <a:noAutofit/>
          </a:bodyPr>
          <a:lstStyle/>
          <a:p>
            <a:pPr>
              <a:lnSpc>
                <a:spcPct val="100000"/>
              </a:lnSpc>
            </a:pPr>
            <a:r>
              <a:rPr lang="en-US" sz="3600" b="0" strike="noStrike" spc="-1" dirty="0">
                <a:solidFill>
                  <a:srgbClr val="66686B"/>
                </a:solidFill>
                <a:latin typeface="Calibri"/>
              </a:rPr>
              <a:t>Commitment 5 - Conclusions</a:t>
            </a:r>
            <a:endParaRPr lang="en-US" sz="3600" b="0" strike="noStrike" spc="-1" dirty="0">
              <a:solidFill>
                <a:srgbClr val="000000"/>
              </a:solidFill>
              <a:latin typeface="Calibri"/>
            </a:endParaRPr>
          </a:p>
        </p:txBody>
      </p:sp>
      <p:sp>
        <p:nvSpPr>
          <p:cNvPr id="414" name="CustomShape 2"/>
          <p:cNvSpPr/>
          <p:nvPr/>
        </p:nvSpPr>
        <p:spPr>
          <a:xfrm>
            <a:off x="685800" y="1461240"/>
            <a:ext cx="7768080" cy="959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pPr>
            <a:r>
              <a:rPr lang="fr-LU" sz="2400" b="0" i="1" strike="noStrike" spc="-1">
                <a:solidFill>
                  <a:srgbClr val="D60C46"/>
                </a:solidFill>
                <a:latin typeface="Calibri"/>
                <a:ea typeface="DejaVu Sans"/>
              </a:rPr>
              <a:t>Key issues to look at and ensure when setting up, contextualizing or revising a CFM</a:t>
            </a:r>
            <a:endParaRPr lang="fr-LU" sz="2400" b="0" strike="noStrike" spc="-1">
              <a:latin typeface="Arial"/>
            </a:endParaRPr>
          </a:p>
        </p:txBody>
      </p:sp>
      <p:sp>
        <p:nvSpPr>
          <p:cNvPr id="415" name="CustomShape 3"/>
          <p:cNvSpPr/>
          <p:nvPr/>
        </p:nvSpPr>
        <p:spPr>
          <a:xfrm>
            <a:off x="685800" y="2836440"/>
            <a:ext cx="7768080" cy="2864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lnSpcReduction="10000"/>
          </a:bodyPr>
          <a:lstStyle/>
          <a:p>
            <a:pPr marL="171360" indent="-167040">
              <a:lnSpc>
                <a:spcPct val="90000"/>
              </a:lnSpc>
              <a:spcBef>
                <a:spcPts val="751"/>
              </a:spcBef>
              <a:buClr>
                <a:srgbClr val="66686B"/>
              </a:buClr>
              <a:buFont typeface="Arial"/>
              <a:buChar char="•"/>
            </a:pPr>
            <a:r>
              <a:rPr lang="fr-LU" sz="2400" b="0" strike="noStrike" spc="-1">
                <a:solidFill>
                  <a:srgbClr val="66686B"/>
                </a:solidFill>
                <a:latin typeface="Calibri"/>
                <a:ea typeface="DejaVu Sans"/>
              </a:rPr>
              <a:t>CFM = Organisational responsibility</a:t>
            </a:r>
            <a:endParaRPr lang="fr-LU" sz="2400" b="0" strike="noStrike" spc="-1">
              <a:latin typeface="Arial"/>
            </a:endParaRPr>
          </a:p>
          <a:p>
            <a:pPr marL="171360" indent="-167040">
              <a:lnSpc>
                <a:spcPct val="90000"/>
              </a:lnSpc>
              <a:spcBef>
                <a:spcPts val="751"/>
              </a:spcBef>
              <a:buClr>
                <a:srgbClr val="66686B"/>
              </a:buClr>
              <a:buFont typeface="Arial"/>
              <a:buChar char="•"/>
            </a:pPr>
            <a:r>
              <a:rPr lang="fr-LU" sz="2400" b="0" strike="noStrike" spc="-1">
                <a:solidFill>
                  <a:srgbClr val="66686B"/>
                </a:solidFill>
                <a:latin typeface="Calibri"/>
                <a:ea typeface="DejaVu Sans"/>
              </a:rPr>
              <a:t>Community consultations</a:t>
            </a:r>
            <a:endParaRPr lang="fr-LU" sz="2400" b="0" strike="noStrike" spc="-1">
              <a:latin typeface="Arial"/>
            </a:endParaRPr>
          </a:p>
          <a:p>
            <a:pPr marL="171360" indent="-167040">
              <a:lnSpc>
                <a:spcPct val="90000"/>
              </a:lnSpc>
              <a:spcBef>
                <a:spcPts val="751"/>
              </a:spcBef>
              <a:buClr>
                <a:srgbClr val="66686B"/>
              </a:buClr>
              <a:buFont typeface="Arial"/>
              <a:buChar char="•"/>
            </a:pPr>
            <a:r>
              <a:rPr lang="fr-LU" sz="2400" b="0" strike="noStrike" spc="-1">
                <a:solidFill>
                  <a:srgbClr val="66686B"/>
                </a:solidFill>
                <a:latin typeface="Calibri"/>
                <a:ea typeface="DejaVu Sans"/>
              </a:rPr>
              <a:t>Identify barriers and good practice</a:t>
            </a:r>
            <a:endParaRPr lang="fr-LU" sz="2400" b="0" strike="noStrike" spc="-1">
              <a:latin typeface="Arial"/>
            </a:endParaRPr>
          </a:p>
          <a:p>
            <a:pPr marL="171360" indent="-167040">
              <a:lnSpc>
                <a:spcPct val="90000"/>
              </a:lnSpc>
              <a:spcBef>
                <a:spcPts val="751"/>
              </a:spcBef>
              <a:buClr>
                <a:srgbClr val="66686B"/>
              </a:buClr>
              <a:buFont typeface="Arial"/>
              <a:buChar char="•"/>
            </a:pPr>
            <a:r>
              <a:rPr lang="fr-LU" sz="2400" b="0" strike="noStrike" spc="-1">
                <a:solidFill>
                  <a:srgbClr val="66686B"/>
                </a:solidFill>
                <a:latin typeface="Calibri"/>
                <a:ea typeface="DejaVu Sans"/>
              </a:rPr>
              <a:t>Roll-out complaints policies and procedures</a:t>
            </a:r>
            <a:endParaRPr lang="fr-LU" sz="2400" b="0" strike="noStrike" spc="-1">
              <a:latin typeface="Arial"/>
            </a:endParaRPr>
          </a:p>
          <a:p>
            <a:pPr marL="171360" indent="-167040">
              <a:lnSpc>
                <a:spcPct val="90000"/>
              </a:lnSpc>
              <a:spcBef>
                <a:spcPts val="751"/>
              </a:spcBef>
              <a:buClr>
                <a:srgbClr val="66686B"/>
              </a:buClr>
              <a:buFont typeface="Arial"/>
              <a:buChar char="•"/>
            </a:pPr>
            <a:r>
              <a:rPr lang="fr-LU" sz="2400" b="0" strike="noStrike" spc="-1">
                <a:solidFill>
                  <a:srgbClr val="66686B"/>
                </a:solidFill>
                <a:latin typeface="Calibri"/>
                <a:ea typeface="DejaVu Sans"/>
              </a:rPr>
              <a:t>Plan for investigations and follow-up</a:t>
            </a:r>
            <a:endParaRPr lang="fr-LU" sz="2400" b="0" strike="noStrike" spc="-1">
              <a:latin typeface="Arial"/>
            </a:endParaRPr>
          </a:p>
          <a:p>
            <a:pPr marL="171360" indent="-167040">
              <a:lnSpc>
                <a:spcPct val="90000"/>
              </a:lnSpc>
              <a:spcBef>
                <a:spcPts val="751"/>
              </a:spcBef>
              <a:buClr>
                <a:srgbClr val="66686B"/>
              </a:buClr>
              <a:buFont typeface="Arial"/>
              <a:buChar char="•"/>
            </a:pPr>
            <a:r>
              <a:rPr lang="fr-LU" sz="2400" b="0" strike="noStrike" spc="-1">
                <a:solidFill>
                  <a:srgbClr val="66686B"/>
                </a:solidFill>
                <a:latin typeface="Calibri"/>
                <a:ea typeface="DejaVu Sans"/>
              </a:rPr>
              <a:t>Learning from complaints feeding into programming and institutionnal learning</a:t>
            </a:r>
            <a:endParaRPr lang="fr-LU" sz="2400" b="0" strike="noStrike" spc="-1">
              <a:latin typeface="Aria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Commitment</a:t>
            </a:r>
            <a:r>
              <a:rPr lang="en-GB" noProof="0" dirty="0">
                <a:solidFill>
                  <a:srgbClr val="FFFFFF"/>
                </a:solidFill>
                <a:cs typeface="Calibri"/>
              </a:rPr>
              <a:t> 6</a:t>
            </a:r>
          </a:p>
        </p:txBody>
      </p:sp>
    </p:spTree>
    <p:extLst>
      <p:ext uri="{BB962C8B-B14F-4D97-AF65-F5344CB8AC3E}">
        <p14:creationId xmlns:p14="http://schemas.microsoft.com/office/powerpoint/2010/main" val="41326882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11A3D2-4DA1-844B-860F-A2CDDE7891A6}"/>
              </a:ext>
            </a:extLst>
          </p:cNvPr>
          <p:cNvSpPr>
            <a:spLocks noGrp="1"/>
          </p:cNvSpPr>
          <p:nvPr>
            <p:ph idx="1"/>
          </p:nvPr>
        </p:nvSpPr>
        <p:spPr>
          <a:xfrm>
            <a:off x="3859306" y="2974128"/>
            <a:ext cx="4029635" cy="2512272"/>
          </a:xfrm>
        </p:spPr>
        <p:txBody>
          <a:bodyPr>
            <a:normAutofit/>
          </a:bodyPr>
          <a:lstStyle/>
          <a:p>
            <a:pPr>
              <a:lnSpc>
                <a:spcPct val="100000"/>
              </a:lnSpc>
              <a:spcBef>
                <a:spcPts val="1350"/>
              </a:spcBef>
            </a:pPr>
            <a:r>
              <a:rPr lang="en-US" dirty="0"/>
              <a:t>Stakeholder analysis</a:t>
            </a:r>
          </a:p>
          <a:p>
            <a:pPr>
              <a:lnSpc>
                <a:spcPct val="100000"/>
              </a:lnSpc>
              <a:spcBef>
                <a:spcPts val="1350"/>
              </a:spcBef>
            </a:pPr>
            <a:r>
              <a:rPr lang="en-US" dirty="0"/>
              <a:t>National and local authorities</a:t>
            </a:r>
          </a:p>
          <a:p>
            <a:pPr>
              <a:lnSpc>
                <a:spcPct val="100000"/>
              </a:lnSpc>
              <a:spcBef>
                <a:spcPts val="1350"/>
              </a:spcBef>
            </a:pPr>
            <a:r>
              <a:rPr lang="en-US" dirty="0"/>
              <a:t>Partner support</a:t>
            </a:r>
          </a:p>
          <a:p>
            <a:pPr>
              <a:lnSpc>
                <a:spcPct val="100000"/>
              </a:lnSpc>
              <a:spcBef>
                <a:spcPts val="1350"/>
              </a:spcBef>
            </a:pPr>
            <a:r>
              <a:rPr lang="en-US" dirty="0"/>
              <a:t>Partnership quality and effectiveness</a:t>
            </a:r>
          </a:p>
          <a:p>
            <a:endParaRPr lang="en-GB" dirty="0"/>
          </a:p>
        </p:txBody>
      </p:sp>
      <p:sp>
        <p:nvSpPr>
          <p:cNvPr id="3" name="Content Placeholder 2">
            <a:extLst>
              <a:ext uri="{FF2B5EF4-FFF2-40B4-BE49-F238E27FC236}">
                <a16:creationId xmlns:a16="http://schemas.microsoft.com/office/drawing/2014/main" id="{EA5C0D26-CD15-F24D-8F1C-7401F1EEC86A}"/>
              </a:ext>
            </a:extLst>
          </p:cNvPr>
          <p:cNvSpPr>
            <a:spLocks noGrp="1"/>
          </p:cNvSpPr>
          <p:nvPr>
            <p:ph idx="10"/>
          </p:nvPr>
        </p:nvSpPr>
        <p:spPr>
          <a:xfrm>
            <a:off x="685800" y="753255"/>
            <a:ext cx="7772400" cy="1314696"/>
          </a:xfrm>
        </p:spPr>
        <p:txBody>
          <a:bodyPr>
            <a:normAutofit fontScale="92500" lnSpcReduction="20000"/>
          </a:bodyPr>
          <a:lstStyle/>
          <a:p>
            <a:r>
              <a:rPr lang="en-GB" sz="3300" b="1" dirty="0">
                <a:solidFill>
                  <a:srgbClr val="F96101"/>
                </a:solidFill>
              </a:rPr>
              <a:t>Commitment 6</a:t>
            </a:r>
            <a:r>
              <a:rPr lang="en-GB" sz="3300" dirty="0">
                <a:solidFill>
                  <a:srgbClr val="F96101"/>
                </a:solidFill>
              </a:rPr>
              <a:t>|People and communities access coordinated and complementary support.</a:t>
            </a:r>
          </a:p>
          <a:p>
            <a:endParaRPr lang="en-GB" dirty="0"/>
          </a:p>
        </p:txBody>
      </p:sp>
      <p:pic>
        <p:nvPicPr>
          <p:cNvPr id="6" name="Picture 5" descr="A blue puzzle pieces with black background&#10;&#10;Description automatically generated">
            <a:extLst>
              <a:ext uri="{FF2B5EF4-FFF2-40B4-BE49-F238E27FC236}">
                <a16:creationId xmlns:a16="http://schemas.microsoft.com/office/drawing/2014/main" id="{A839148B-177C-F240-4E53-4502BDAA9229}"/>
              </a:ext>
            </a:extLst>
          </p:cNvPr>
          <p:cNvPicPr>
            <a:picLocks noChangeAspect="1"/>
          </p:cNvPicPr>
          <p:nvPr/>
        </p:nvPicPr>
        <p:blipFill>
          <a:blip r:embed="rId2"/>
          <a:stretch>
            <a:fillRect/>
          </a:stretch>
        </p:blipFill>
        <p:spPr>
          <a:xfrm>
            <a:off x="685800" y="2670080"/>
            <a:ext cx="2743200" cy="2768600"/>
          </a:xfrm>
          <a:prstGeom prst="rect">
            <a:avLst/>
          </a:prstGeom>
        </p:spPr>
      </p:pic>
    </p:spTree>
    <p:extLst>
      <p:ext uri="{BB962C8B-B14F-4D97-AF65-F5344CB8AC3E}">
        <p14:creationId xmlns:p14="http://schemas.microsoft.com/office/powerpoint/2010/main" val="37711272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CD24BB-432E-A14C-A3FA-0A6096214300}"/>
              </a:ext>
            </a:extLst>
          </p:cNvPr>
          <p:cNvSpPr>
            <a:spLocks noGrp="1"/>
          </p:cNvSpPr>
          <p:nvPr>
            <p:ph idx="1"/>
          </p:nvPr>
        </p:nvSpPr>
        <p:spPr>
          <a:xfrm>
            <a:off x="798341" y="1626235"/>
            <a:ext cx="7772400" cy="4478509"/>
          </a:xfrm>
        </p:spPr>
        <p:txBody>
          <a:bodyPr>
            <a:normAutofit/>
          </a:bodyPr>
          <a:lstStyle/>
          <a:p>
            <a:pPr marL="0" indent="0">
              <a:lnSpc>
                <a:spcPct val="100000"/>
              </a:lnSpc>
              <a:spcBef>
                <a:spcPts val="1350"/>
              </a:spcBef>
              <a:buNone/>
            </a:pPr>
            <a:r>
              <a:rPr lang="en-GB" b="1" dirty="0">
                <a:solidFill>
                  <a:srgbClr val="EE295F"/>
                </a:solidFill>
              </a:rPr>
              <a:t>Coverage: </a:t>
            </a:r>
            <a:r>
              <a:rPr lang="en-GB" dirty="0"/>
              <a:t>Identify gaps in quantity and quality</a:t>
            </a:r>
            <a:endParaRPr lang="fr-CH" dirty="0"/>
          </a:p>
          <a:p>
            <a:pPr marL="0" lvl="0" indent="0">
              <a:lnSpc>
                <a:spcPct val="100000"/>
              </a:lnSpc>
              <a:spcBef>
                <a:spcPts val="1350"/>
              </a:spcBef>
              <a:buNone/>
            </a:pPr>
            <a:r>
              <a:rPr lang="en-GB" b="1" dirty="0">
                <a:solidFill>
                  <a:srgbClr val="EE295F"/>
                </a:solidFill>
              </a:rPr>
              <a:t>Efficiency: </a:t>
            </a:r>
            <a:r>
              <a:rPr lang="en-GB" dirty="0"/>
              <a:t>prevent duplication of efforts and waste of </a:t>
            </a:r>
            <a:r>
              <a:rPr lang="en-GB" dirty="0">
                <a:solidFill>
                  <a:srgbClr val="EE295F"/>
                </a:solidFill>
              </a:rPr>
              <a:t>resources</a:t>
            </a:r>
            <a:endParaRPr lang="fr-CH" dirty="0">
              <a:solidFill>
                <a:srgbClr val="EE295F"/>
              </a:solidFill>
            </a:endParaRPr>
          </a:p>
          <a:p>
            <a:pPr marL="0" lvl="0" indent="0">
              <a:lnSpc>
                <a:spcPct val="100000"/>
              </a:lnSpc>
              <a:spcBef>
                <a:spcPts val="1350"/>
              </a:spcBef>
              <a:buNone/>
            </a:pPr>
            <a:r>
              <a:rPr lang="en-GB" b="1" dirty="0">
                <a:solidFill>
                  <a:srgbClr val="EE295F"/>
                </a:solidFill>
              </a:rPr>
              <a:t>Relevance: </a:t>
            </a:r>
            <a:r>
              <a:rPr lang="en-GB" dirty="0"/>
              <a:t>better understanding of the context and specific needs</a:t>
            </a:r>
            <a:endParaRPr lang="fr-CH" dirty="0"/>
          </a:p>
          <a:p>
            <a:pPr marL="0" lvl="0" indent="0">
              <a:lnSpc>
                <a:spcPct val="100000"/>
              </a:lnSpc>
              <a:spcBef>
                <a:spcPts val="1350"/>
              </a:spcBef>
              <a:buNone/>
            </a:pPr>
            <a:r>
              <a:rPr lang="en-GB" b="1" dirty="0">
                <a:solidFill>
                  <a:srgbClr val="EE295F"/>
                </a:solidFill>
              </a:rPr>
              <a:t>Effectiveness: </a:t>
            </a:r>
            <a:r>
              <a:rPr lang="en-GB" dirty="0"/>
              <a:t>joint policies and principles; Overcome logistic and technical challenges including access and security</a:t>
            </a:r>
            <a:endParaRPr lang="fr-CH" dirty="0"/>
          </a:p>
          <a:p>
            <a:pPr marL="0" indent="0">
              <a:lnSpc>
                <a:spcPct val="100000"/>
              </a:lnSpc>
              <a:spcBef>
                <a:spcPts val="1350"/>
              </a:spcBef>
              <a:buNone/>
            </a:pPr>
            <a:r>
              <a:rPr lang="en-GB" b="1" dirty="0">
                <a:solidFill>
                  <a:srgbClr val="EE295F"/>
                </a:solidFill>
              </a:rPr>
              <a:t>Coherence: </a:t>
            </a:r>
            <a:r>
              <a:rPr lang="en-GB" dirty="0"/>
              <a:t>more effective advocacy, better linking of relief, rehabilitation and development</a:t>
            </a:r>
            <a:endParaRPr lang="fr-CH" dirty="0"/>
          </a:p>
        </p:txBody>
      </p:sp>
      <p:sp>
        <p:nvSpPr>
          <p:cNvPr id="3" name="Content Placeholder 2">
            <a:extLst>
              <a:ext uri="{FF2B5EF4-FFF2-40B4-BE49-F238E27FC236}">
                <a16:creationId xmlns:a16="http://schemas.microsoft.com/office/drawing/2014/main" id="{D0B85EDE-3E7C-A641-AC79-ADBDF81B09D4}"/>
              </a:ext>
            </a:extLst>
          </p:cNvPr>
          <p:cNvSpPr>
            <a:spLocks noGrp="1"/>
          </p:cNvSpPr>
          <p:nvPr>
            <p:ph idx="10"/>
          </p:nvPr>
        </p:nvSpPr>
        <p:spPr/>
        <p:txBody>
          <a:bodyPr/>
          <a:lstStyle/>
          <a:p>
            <a:r>
              <a:rPr lang="en-GB" dirty="0"/>
              <a:t>How does coordination relate to quality? </a:t>
            </a:r>
          </a:p>
        </p:txBody>
      </p:sp>
    </p:spTree>
    <p:extLst>
      <p:ext uri="{BB962C8B-B14F-4D97-AF65-F5344CB8AC3E}">
        <p14:creationId xmlns:p14="http://schemas.microsoft.com/office/powerpoint/2010/main" val="1177215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xfrm>
            <a:off x="685800" y="1924266"/>
            <a:ext cx="7772400" cy="3605528"/>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marL="0" indent="0">
              <a:buNone/>
            </a:pPr>
            <a:endParaRPr lang="en-GB" noProof="0" dirty="0"/>
          </a:p>
          <a:p>
            <a:r>
              <a:rPr lang="en-GB" altLang="fr-FR" noProof="0" dirty="0"/>
              <a:t>Provide people and organisations with a basis for mutual understanding</a:t>
            </a:r>
          </a:p>
          <a:p>
            <a:pPr marL="0" indent="0">
              <a:buNone/>
            </a:pPr>
            <a:endParaRPr lang="en-GB" altLang="fr-FR" noProof="0" dirty="0"/>
          </a:p>
          <a:p>
            <a:r>
              <a:rPr lang="en-GB" altLang="fr-FR" noProof="0" dirty="0"/>
              <a:t>A tool that facilitates communication and measurement</a:t>
            </a:r>
          </a:p>
          <a:p>
            <a:pPr marL="0" indent="0">
              <a:buNone/>
            </a:pPr>
            <a:endParaRPr lang="en-GB" altLang="fr-FR" noProof="0" dirty="0"/>
          </a:p>
          <a:p>
            <a:r>
              <a:rPr lang="en-GB" noProof="0" dirty="0"/>
              <a:t>Consolidate existing best-practice, work in more efficient and sustainable ways</a:t>
            </a:r>
          </a:p>
          <a:p>
            <a:pPr marL="0" lvl="0" indent="0">
              <a:buNone/>
            </a:pPr>
            <a:endParaRPr lang="en-GB" noProof="0" dirty="0"/>
          </a:p>
        </p:txBody>
      </p:sp>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Why use standards? </a:t>
            </a:r>
          </a:p>
          <a:p>
            <a:pPr>
              <a:defRPr/>
            </a:pPr>
            <a:endParaRPr lang="en-GB" noProof="0" dirty="0">
              <a:solidFill>
                <a:srgbClr val="00B050"/>
              </a:solidFill>
              <a:cs typeface="Calibri"/>
            </a:endParaRPr>
          </a:p>
        </p:txBody>
      </p:sp>
    </p:spTree>
    <p:extLst>
      <p:ext uri="{BB962C8B-B14F-4D97-AF65-F5344CB8AC3E}">
        <p14:creationId xmlns:p14="http://schemas.microsoft.com/office/powerpoint/2010/main" val="47516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B85EDE-3E7C-A641-AC79-ADBDF81B09D4}"/>
              </a:ext>
            </a:extLst>
          </p:cNvPr>
          <p:cNvSpPr>
            <a:spLocks noGrp="1"/>
          </p:cNvSpPr>
          <p:nvPr>
            <p:ph idx="10"/>
          </p:nvPr>
        </p:nvSpPr>
        <p:spPr/>
        <p:txBody>
          <a:bodyPr>
            <a:normAutofit fontScale="92500"/>
          </a:bodyPr>
          <a:lstStyle/>
          <a:p>
            <a:r>
              <a:rPr lang="en-GB" dirty="0"/>
              <a:t>Stakeholders and corresponding structures</a:t>
            </a:r>
          </a:p>
        </p:txBody>
      </p:sp>
      <p:sp>
        <p:nvSpPr>
          <p:cNvPr id="6" name="Subtitle 2">
            <a:extLst>
              <a:ext uri="{FF2B5EF4-FFF2-40B4-BE49-F238E27FC236}">
                <a16:creationId xmlns:a16="http://schemas.microsoft.com/office/drawing/2014/main" id="{97E8664D-F01D-384E-9ECC-0D4E3B2AE027}"/>
              </a:ext>
            </a:extLst>
          </p:cNvPr>
          <p:cNvSpPr txBox="1">
            <a:spLocks/>
          </p:cNvSpPr>
          <p:nvPr/>
        </p:nvSpPr>
        <p:spPr>
          <a:xfrm>
            <a:off x="969368" y="1812166"/>
            <a:ext cx="7488832" cy="4151311"/>
          </a:xfrm>
          <a:prstGeom prst="rect">
            <a:avLst/>
          </a:prstGeom>
          <a:noFill/>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rgbClr val="66686B"/>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1200"/>
              </a:spcAft>
            </a:pPr>
            <a:r>
              <a:rPr lang="en-GB" b="1" dirty="0">
                <a:solidFill>
                  <a:srgbClr val="EE295F"/>
                </a:solidFill>
              </a:rPr>
              <a:t>Government:</a:t>
            </a:r>
            <a:r>
              <a:rPr lang="en-GB" dirty="0">
                <a:solidFill>
                  <a:schemeClr val="tx1"/>
                </a:solidFill>
              </a:rPr>
              <a:t> </a:t>
            </a:r>
            <a:r>
              <a:rPr lang="en-GB" dirty="0"/>
              <a:t>Primary responsibility to lead and coordinate (legally and formally recognized) – often through national disaster management authorities or other designated ministries</a:t>
            </a:r>
            <a:endParaRPr lang="fr-CH" dirty="0"/>
          </a:p>
          <a:p>
            <a:pPr>
              <a:spcAft>
                <a:spcPts val="1200"/>
              </a:spcAft>
            </a:pPr>
            <a:r>
              <a:rPr lang="en-GB" b="1" dirty="0">
                <a:solidFill>
                  <a:srgbClr val="EE295F"/>
                </a:solidFill>
              </a:rPr>
              <a:t>IASC:  </a:t>
            </a:r>
            <a:r>
              <a:rPr lang="en-GB" dirty="0"/>
              <a:t>Humanitarian Country teams, clusters and inter-cluster coordination</a:t>
            </a:r>
            <a:endParaRPr lang="fr-CH" dirty="0"/>
          </a:p>
          <a:p>
            <a:pPr>
              <a:spcAft>
                <a:spcPts val="1200"/>
              </a:spcAft>
            </a:pPr>
            <a:r>
              <a:rPr lang="en-GB" b="1" dirty="0">
                <a:solidFill>
                  <a:srgbClr val="EE295F"/>
                </a:solidFill>
              </a:rPr>
              <a:t>NGOs Coordination: </a:t>
            </a:r>
            <a:r>
              <a:rPr lang="en-GB" dirty="0"/>
              <a:t>networks, committees, alliances, partnership; national, regional, global…</a:t>
            </a:r>
          </a:p>
          <a:p>
            <a:r>
              <a:rPr lang="en-GB" b="1" dirty="0">
                <a:solidFill>
                  <a:srgbClr val="EE295F"/>
                </a:solidFill>
              </a:rPr>
              <a:t>Others…?</a:t>
            </a:r>
            <a:endParaRPr lang="fr-CH" b="1" dirty="0">
              <a:solidFill>
                <a:srgbClr val="EE295F"/>
              </a:solidFill>
            </a:endParaRPr>
          </a:p>
        </p:txBody>
      </p:sp>
    </p:spTree>
    <p:extLst>
      <p:ext uri="{BB962C8B-B14F-4D97-AF65-F5344CB8AC3E}">
        <p14:creationId xmlns:p14="http://schemas.microsoft.com/office/powerpoint/2010/main" val="32462524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C0BAA7-7AF9-5FC4-A56E-C046F430D92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35512E-DAC1-3514-39EE-B73B0DB9EC6D}"/>
              </a:ext>
            </a:extLst>
          </p:cNvPr>
          <p:cNvSpPr>
            <a:spLocks noGrp="1"/>
          </p:cNvSpPr>
          <p:nvPr>
            <p:ph idx="10"/>
          </p:nvPr>
        </p:nvSpPr>
        <p:spPr/>
        <p:txBody>
          <a:bodyPr/>
          <a:lstStyle/>
          <a:p>
            <a:r>
              <a:rPr lang="en-GB" dirty="0"/>
              <a:t>Exercise</a:t>
            </a:r>
          </a:p>
        </p:txBody>
      </p:sp>
      <p:sp>
        <p:nvSpPr>
          <p:cNvPr id="5" name="Content Placeholder 4">
            <a:extLst>
              <a:ext uri="{FF2B5EF4-FFF2-40B4-BE49-F238E27FC236}">
                <a16:creationId xmlns:a16="http://schemas.microsoft.com/office/drawing/2014/main" id="{7C3F6711-CE6E-8062-07A2-BBB9FD3782C5}"/>
              </a:ext>
            </a:extLst>
          </p:cNvPr>
          <p:cNvSpPr>
            <a:spLocks noGrp="1"/>
          </p:cNvSpPr>
          <p:nvPr>
            <p:ph idx="1"/>
          </p:nvPr>
        </p:nvSpPr>
        <p:spPr/>
        <p:txBody>
          <a:bodyPr>
            <a:normAutofit/>
          </a:bodyPr>
          <a:lstStyle/>
          <a:p>
            <a:r>
              <a:rPr lang="en-US" sz="2800" dirty="0"/>
              <a:t>One member of your group share an example of the BEST or WORST coordination they have seen.</a:t>
            </a:r>
          </a:p>
          <a:p>
            <a:endParaRPr lang="en-US" sz="2800" dirty="0"/>
          </a:p>
          <a:p>
            <a:r>
              <a:rPr lang="en-US" sz="2800" dirty="0"/>
              <a:t>Other members of the group identify the factors that led to the success or failure in coordination</a:t>
            </a:r>
          </a:p>
          <a:p>
            <a:endParaRPr lang="en-CO" sz="2800" dirty="0"/>
          </a:p>
        </p:txBody>
      </p:sp>
    </p:spTree>
    <p:extLst>
      <p:ext uri="{BB962C8B-B14F-4D97-AF65-F5344CB8AC3E}">
        <p14:creationId xmlns:p14="http://schemas.microsoft.com/office/powerpoint/2010/main" val="220792991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xfrm>
            <a:off x="685800" y="1868557"/>
            <a:ext cx="7772400" cy="3737114"/>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marL="342900" lvl="0" indent="-342900">
              <a:buSzPts val="1000"/>
              <a:buFont typeface="Symbol" pitchFamily="2" charset="2"/>
              <a:buChar char=""/>
              <a:tabLst>
                <a:tab pos="457200" algn="l"/>
              </a:tabLs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Preparedness:</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 Stakeholder-mapping; </a:t>
            </a:r>
            <a:endParaRPr lang="en-CO" sz="2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SzPts val="1000"/>
              <a:buFont typeface="Symbol" pitchFamily="2" charset="2"/>
              <a:buChar char=""/>
              <a:tabLst>
                <a:tab pos="457200" algn="l"/>
              </a:tabLs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Assessment: </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Joint/Coordinated needs and capacity assessment; </a:t>
            </a:r>
          </a:p>
          <a:p>
            <a:pPr marL="342900" lvl="0" indent="-342900">
              <a:buSzPts val="1000"/>
              <a:buFont typeface="Symbol" pitchFamily="2" charset="2"/>
              <a:buChar char=""/>
              <a:tabLst>
                <a:tab pos="457200" algn="l"/>
              </a:tabLs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Design</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 Check complementarity of the proposed intervention with other organisations and authorities; check sector specific standards; encourage collaborative interventions  </a:t>
            </a:r>
            <a:endParaRPr lang="en-CO" sz="2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SzPts val="1000"/>
              <a:buFont typeface="Symbol" pitchFamily="2" charset="2"/>
              <a:buChar char=""/>
              <a:tabLst>
                <a:tab pos="457200" algn="l"/>
              </a:tabLs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Implementation &amp; Monitoring: </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Joint </a:t>
            </a:r>
            <a:r>
              <a:rPr lang="en-GB" sz="2000" kern="100" dirty="0">
                <a:latin typeface="Aptos" panose="020B0004020202020204" pitchFamily="34" charset="0"/>
                <a:ea typeface="Aptos" panose="020B0004020202020204" pitchFamily="34" charset="0"/>
                <a:cs typeface="Times New Roman" panose="02020603050405020304" pitchFamily="18" charset="0"/>
              </a:rPr>
              <a:t>m</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onitoring; Information sharing; </a:t>
            </a:r>
            <a:endParaRPr lang="en-CO" sz="2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SzPts val="1000"/>
              <a:buFont typeface="Symbol" pitchFamily="2" charset="2"/>
              <a:buChar char=""/>
              <a:tabLst>
                <a:tab pos="457200" algn="l"/>
              </a:tabLs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Evaluation: </a:t>
            </a:r>
            <a:r>
              <a:rPr lang="en-GB" sz="2000" kern="100" dirty="0">
                <a:latin typeface="Aptos" panose="020B0004020202020204" pitchFamily="34" charset="0"/>
                <a:ea typeface="Aptos" panose="020B0004020202020204" pitchFamily="34" charset="0"/>
                <a:cs typeface="Times New Roman" panose="02020603050405020304" pitchFamily="18" charset="0"/>
              </a:rPr>
              <a:t>R</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eview the coordination and collaboration; share your evaluations with others or perform joint evaluations.</a:t>
            </a:r>
            <a:endParaRPr lang="en-CO" sz="2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SzPts val="1000"/>
              <a:buFont typeface="Symbol" pitchFamily="2" charset="2"/>
              <a:buChar char=""/>
              <a:tabLst>
                <a:tab pos="457200" algn="l"/>
              </a:tabLs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Closure</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 Communicate – share final project information</a:t>
            </a:r>
          </a:p>
          <a:p>
            <a:pPr marL="342900" lvl="0" indent="-342900">
              <a:buSzPts val="1000"/>
              <a:buFont typeface="Symbol" pitchFamily="2" charset="2"/>
              <a:buChar char=""/>
              <a:tabLst>
                <a:tab pos="457200" algn="l"/>
              </a:tabLst>
            </a:pPr>
            <a:endParaRPr lang="en-CO"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buNone/>
            </a:pPr>
            <a:endParaRPr lang="en-GB" noProof="0" dirty="0"/>
          </a:p>
          <a:p>
            <a:pPr marL="0" lvl="0" indent="0">
              <a:buNone/>
            </a:pPr>
            <a:endParaRPr lang="en-GB" dirty="0"/>
          </a:p>
          <a:p>
            <a:pPr marL="0" lvl="0" indent="0">
              <a:buNone/>
            </a:pPr>
            <a:endParaRPr lang="en-GB" noProof="0" dirty="0"/>
          </a:p>
        </p:txBody>
      </p:sp>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Coordination and the project cycle</a:t>
            </a:r>
          </a:p>
          <a:p>
            <a:pPr>
              <a:defRPr/>
            </a:pPr>
            <a:endParaRPr lang="en-GB" noProof="0" dirty="0">
              <a:solidFill>
                <a:srgbClr val="00B050"/>
              </a:solidFill>
              <a:cs typeface="Calibri"/>
            </a:endParaRPr>
          </a:p>
        </p:txBody>
      </p:sp>
    </p:spTree>
    <p:extLst>
      <p:ext uri="{BB962C8B-B14F-4D97-AF65-F5344CB8AC3E}">
        <p14:creationId xmlns:p14="http://schemas.microsoft.com/office/powerpoint/2010/main" val="365616990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BB220-809A-E90B-455A-0C55A44FCA7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810034-8079-404A-C772-441A9CAADD7B}"/>
              </a:ext>
            </a:extLst>
          </p:cNvPr>
          <p:cNvSpPr>
            <a:spLocks noGrp="1"/>
          </p:cNvSpPr>
          <p:nvPr>
            <p:ph idx="1"/>
          </p:nvPr>
        </p:nvSpPr>
        <p:spPr>
          <a:xfrm>
            <a:off x="685800" y="1828799"/>
            <a:ext cx="7772400" cy="4015409"/>
          </a:xfrm>
        </p:spPr>
        <p:txBody>
          <a:bodyPr>
            <a:normAutofit/>
          </a:bodyPr>
          <a:lstStyle/>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Coordination is key to quality and accountability – to avoid gaps and overlaps, </a:t>
            </a: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Coordination is a key component of success to all the other commitments</a:t>
            </a: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Coordination is everyone’s responsibility </a:t>
            </a:r>
          </a:p>
          <a:p>
            <a:pPr marL="342900" lvl="0" indent="-342900">
              <a:buFont typeface="Symbol" pitchFamily="2" charset="2"/>
              <a:buChar char=""/>
            </a:pPr>
            <a:r>
              <a:rPr lang="en-GB" kern="100" dirty="0">
                <a:ea typeface="Aptos" panose="020B0004020202020204" pitchFamily="34" charset="0"/>
                <a:cs typeface="Times New Roman" panose="02020603050405020304" pitchFamily="18" charset="0"/>
              </a:rPr>
              <a:t>Coordination </a:t>
            </a:r>
            <a:r>
              <a:rPr lang="en-GB" kern="100" dirty="0">
                <a:effectLst/>
                <a:ea typeface="Aptos" panose="020B0004020202020204" pitchFamily="34" charset="0"/>
                <a:cs typeface="Times New Roman" panose="02020603050405020304" pitchFamily="18" charset="0"/>
              </a:rPr>
              <a:t>starts with sharing basic information and moves on to aligning methodology and working collaboratively wherever possible.</a:t>
            </a: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1996E3B-346D-82FE-D25E-AC917851819D}"/>
              </a:ext>
            </a:extLst>
          </p:cNvPr>
          <p:cNvSpPr>
            <a:spLocks noGrp="1"/>
          </p:cNvSpPr>
          <p:nvPr>
            <p:ph idx="10"/>
          </p:nvPr>
        </p:nvSpPr>
        <p:spPr/>
        <p:txBody>
          <a:bodyPr/>
          <a:lstStyle/>
          <a:p>
            <a:r>
              <a:rPr lang="en-GB" dirty="0"/>
              <a:t>Commitment 6 - Conclusions</a:t>
            </a:r>
          </a:p>
        </p:txBody>
      </p:sp>
    </p:spTree>
    <p:extLst>
      <p:ext uri="{BB962C8B-B14F-4D97-AF65-F5344CB8AC3E}">
        <p14:creationId xmlns:p14="http://schemas.microsoft.com/office/powerpoint/2010/main" val="186443039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Commitment</a:t>
            </a:r>
            <a:r>
              <a:rPr lang="en-GB" noProof="0" dirty="0">
                <a:solidFill>
                  <a:srgbClr val="FFFFFF"/>
                </a:solidFill>
                <a:cs typeface="Calibri"/>
              </a:rPr>
              <a:t> 7</a:t>
            </a:r>
          </a:p>
        </p:txBody>
      </p:sp>
    </p:spTree>
    <p:extLst>
      <p:ext uri="{BB962C8B-B14F-4D97-AF65-F5344CB8AC3E}">
        <p14:creationId xmlns:p14="http://schemas.microsoft.com/office/powerpoint/2010/main" val="34337288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CAAF4C-6026-A442-9FA8-C8DE3DC35219}"/>
              </a:ext>
            </a:extLst>
          </p:cNvPr>
          <p:cNvSpPr>
            <a:spLocks noGrp="1"/>
          </p:cNvSpPr>
          <p:nvPr>
            <p:ph idx="1"/>
          </p:nvPr>
        </p:nvSpPr>
        <p:spPr>
          <a:xfrm>
            <a:off x="4455942" y="3004138"/>
            <a:ext cx="4002258" cy="2373923"/>
          </a:xfrm>
        </p:spPr>
        <p:txBody>
          <a:bodyPr>
            <a:normAutofit/>
          </a:bodyPr>
          <a:lstStyle/>
          <a:p>
            <a:r>
              <a:rPr lang="en-US" dirty="0"/>
              <a:t>Disaggregated data…</a:t>
            </a:r>
          </a:p>
          <a:p>
            <a:r>
              <a:rPr lang="en-US" dirty="0"/>
              <a:t>from monitoring, feedback and complaints…</a:t>
            </a:r>
          </a:p>
          <a:p>
            <a:r>
              <a:rPr lang="en-US" dirty="0"/>
              <a:t>for decision-making…</a:t>
            </a:r>
          </a:p>
          <a:p>
            <a:r>
              <a:rPr lang="en-US" dirty="0"/>
              <a:t>With feedback to people and communities</a:t>
            </a:r>
          </a:p>
          <a:p>
            <a:endParaRPr lang="en-GB" dirty="0"/>
          </a:p>
        </p:txBody>
      </p:sp>
      <p:sp>
        <p:nvSpPr>
          <p:cNvPr id="3" name="Content Placeholder 2">
            <a:extLst>
              <a:ext uri="{FF2B5EF4-FFF2-40B4-BE49-F238E27FC236}">
                <a16:creationId xmlns:a16="http://schemas.microsoft.com/office/drawing/2014/main" id="{12FB235C-F2BE-0041-B872-3DF1E7E0D8E3}"/>
              </a:ext>
            </a:extLst>
          </p:cNvPr>
          <p:cNvSpPr>
            <a:spLocks noGrp="1"/>
          </p:cNvSpPr>
          <p:nvPr>
            <p:ph idx="10"/>
          </p:nvPr>
        </p:nvSpPr>
        <p:spPr>
          <a:xfrm>
            <a:off x="685800" y="753254"/>
            <a:ext cx="7772400" cy="1722659"/>
          </a:xfrm>
        </p:spPr>
        <p:txBody>
          <a:bodyPr>
            <a:normAutofit fontScale="92500" lnSpcReduction="20000"/>
          </a:bodyPr>
          <a:lstStyle/>
          <a:p>
            <a:r>
              <a:rPr lang="en-GB" b="1" dirty="0">
                <a:solidFill>
                  <a:srgbClr val="F96101"/>
                </a:solidFill>
              </a:rPr>
              <a:t>Commitment 7</a:t>
            </a:r>
            <a:r>
              <a:rPr lang="en-GB" dirty="0">
                <a:solidFill>
                  <a:srgbClr val="F96101"/>
                </a:solidFill>
              </a:rPr>
              <a:t>|People and communities access support that is continually adapted and improved based on feedback and learning.</a:t>
            </a:r>
            <a:endParaRPr lang="en-GB" sz="4200" b="1" dirty="0">
              <a:solidFill>
                <a:srgbClr val="F96101"/>
              </a:solidFill>
            </a:endParaRPr>
          </a:p>
          <a:p>
            <a:endParaRPr lang="en-GB" dirty="0"/>
          </a:p>
        </p:txBody>
      </p:sp>
      <p:pic>
        <p:nvPicPr>
          <p:cNvPr id="5" name="Picture 4" descr="A blue circle with a letter and arrow&#10;&#10;Description automatically generated">
            <a:extLst>
              <a:ext uri="{FF2B5EF4-FFF2-40B4-BE49-F238E27FC236}">
                <a16:creationId xmlns:a16="http://schemas.microsoft.com/office/drawing/2014/main" id="{D3AFCCAF-B298-18AE-8B38-965EF4EC6010}"/>
              </a:ext>
            </a:extLst>
          </p:cNvPr>
          <p:cNvPicPr>
            <a:picLocks noChangeAspect="1"/>
          </p:cNvPicPr>
          <p:nvPr/>
        </p:nvPicPr>
        <p:blipFill>
          <a:blip r:embed="rId2"/>
          <a:stretch>
            <a:fillRect/>
          </a:stretch>
        </p:blipFill>
        <p:spPr>
          <a:xfrm>
            <a:off x="1186329" y="3004138"/>
            <a:ext cx="2540000" cy="2755900"/>
          </a:xfrm>
          <a:prstGeom prst="rect">
            <a:avLst/>
          </a:prstGeom>
        </p:spPr>
      </p:pic>
    </p:spTree>
    <p:extLst>
      <p:ext uri="{BB962C8B-B14F-4D97-AF65-F5344CB8AC3E}">
        <p14:creationId xmlns:p14="http://schemas.microsoft.com/office/powerpoint/2010/main" val="21724836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9F036-3417-FE84-5DBE-54490AC15C8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B9C973-331A-F3C9-CF4B-76C8A21AB1EA}"/>
              </a:ext>
            </a:extLst>
          </p:cNvPr>
          <p:cNvSpPr>
            <a:spLocks noGrp="1"/>
          </p:cNvSpPr>
          <p:nvPr>
            <p:ph idx="10"/>
          </p:nvPr>
        </p:nvSpPr>
        <p:spPr/>
        <p:txBody>
          <a:bodyPr/>
          <a:lstStyle/>
          <a:p>
            <a:r>
              <a:rPr lang="en-GB" dirty="0"/>
              <a:t>Exercise</a:t>
            </a:r>
          </a:p>
        </p:txBody>
      </p:sp>
      <p:sp>
        <p:nvSpPr>
          <p:cNvPr id="5" name="Content Placeholder 4">
            <a:extLst>
              <a:ext uri="{FF2B5EF4-FFF2-40B4-BE49-F238E27FC236}">
                <a16:creationId xmlns:a16="http://schemas.microsoft.com/office/drawing/2014/main" id="{235F343E-E763-4E7C-131D-418769322E81}"/>
              </a:ext>
            </a:extLst>
          </p:cNvPr>
          <p:cNvSpPr>
            <a:spLocks noGrp="1"/>
          </p:cNvSpPr>
          <p:nvPr>
            <p:ph idx="1"/>
          </p:nvPr>
        </p:nvSpPr>
        <p:spPr/>
        <p:txBody>
          <a:bodyPr>
            <a:normAutofit/>
          </a:bodyPr>
          <a:lstStyle/>
          <a:p>
            <a:pPr marL="0" lvl="0" indent="0">
              <a:buSzPts val="1000"/>
              <a:buNone/>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What sources of data are used?</a:t>
            </a:r>
            <a:endParaRPr lang="en-CO"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buSzPts val="1000"/>
              <a:buNone/>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What are the processes and who is responsible? </a:t>
            </a:r>
            <a:endParaRPr lang="en-CO"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buSzPts val="1000"/>
              <a:buNone/>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What enables and what blocks these processes?</a:t>
            </a:r>
            <a:endParaRPr lang="en-CO"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buSzPts val="1000"/>
              <a:buNone/>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To what extent is the case study demonstrating</a:t>
            </a:r>
          </a:p>
          <a:p>
            <a:pPr marL="0" lvl="0" indent="0">
              <a:buSzPts val="1000"/>
              <a:buNone/>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Commitment 7?</a:t>
            </a:r>
            <a:endParaRPr lang="en-CO"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CO" sz="3600" dirty="0"/>
          </a:p>
        </p:txBody>
      </p:sp>
    </p:spTree>
    <p:extLst>
      <p:ext uri="{BB962C8B-B14F-4D97-AF65-F5344CB8AC3E}">
        <p14:creationId xmlns:p14="http://schemas.microsoft.com/office/powerpoint/2010/main" val="25781543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BB220-809A-E90B-455A-0C55A44FCA7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810034-8079-404A-C772-441A9CAADD7B}"/>
              </a:ext>
            </a:extLst>
          </p:cNvPr>
          <p:cNvSpPr>
            <a:spLocks noGrp="1"/>
          </p:cNvSpPr>
          <p:nvPr>
            <p:ph idx="1"/>
          </p:nvPr>
        </p:nvSpPr>
        <p:spPr>
          <a:xfrm>
            <a:off x="685800" y="1828799"/>
            <a:ext cx="7772400" cy="4015409"/>
          </a:xfrm>
        </p:spPr>
        <p:txBody>
          <a:bodyPr>
            <a:normAutofit/>
          </a:bodyPr>
          <a:lstStyle/>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Continually adapting and improving based on feedback and learning</a:t>
            </a:r>
          </a:p>
          <a:p>
            <a:pPr marL="342900" lvl="0" indent="-342900">
              <a:buFont typeface="Symbol" pitchFamily="2" charset="2"/>
              <a:buChar char=""/>
            </a:pPr>
            <a:r>
              <a:rPr lang="en-GB" kern="100" dirty="0">
                <a:effectLst/>
                <a:ea typeface="Aptos" panose="020B0004020202020204" pitchFamily="34" charset="0"/>
                <a:cs typeface="Times New Roman" panose="02020603050405020304" pitchFamily="18" charset="0"/>
              </a:rPr>
              <a:t>Organisations will need to invest resources</a:t>
            </a:r>
          </a:p>
          <a:p>
            <a:pPr marL="342900" lvl="0" indent="-342900">
              <a:buFont typeface="Symbol" pitchFamily="2" charset="2"/>
              <a:buChar char=""/>
            </a:pPr>
            <a:r>
              <a:rPr lang="en-GB" kern="100" dirty="0">
                <a:ea typeface="Aptos" panose="020B0004020202020204" pitchFamily="34" charset="0"/>
                <a:cs typeface="Times New Roman" panose="02020603050405020304" pitchFamily="18" charset="0"/>
              </a:rPr>
              <a:t>Key steps: S</a:t>
            </a:r>
            <a:r>
              <a:rPr lang="en-GB" kern="100" dirty="0">
                <a:effectLst/>
                <a:ea typeface="Aptos" panose="020B0004020202020204" pitchFamily="34" charset="0"/>
                <a:cs typeface="Times New Roman" panose="02020603050405020304" pitchFamily="18" charset="0"/>
              </a:rPr>
              <a:t>ystematically gathering, analysing data, taking action to adjust and improve, and sharing this learning</a:t>
            </a:r>
          </a:p>
          <a:p>
            <a:pPr marL="342900" lvl="0" indent="-342900">
              <a:buFont typeface="Symbol" pitchFamily="2" charset="2"/>
              <a:buChar char=""/>
            </a:pPr>
            <a:r>
              <a:rPr lang="en-GB" kern="100" dirty="0">
                <a:ea typeface="Aptos" panose="020B0004020202020204" pitchFamily="34" charset="0"/>
                <a:cs typeface="Times New Roman" panose="02020603050405020304" pitchFamily="18" charset="0"/>
              </a:rPr>
              <a:t>W</a:t>
            </a:r>
            <a:r>
              <a:rPr lang="en-GB" kern="100" dirty="0">
                <a:effectLst/>
                <a:ea typeface="Aptos" panose="020B0004020202020204" pitchFamily="34" charset="0"/>
                <a:cs typeface="Times New Roman" panose="02020603050405020304" pitchFamily="18" charset="0"/>
              </a:rPr>
              <a:t>e must  “close the feedback loop”</a:t>
            </a: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endParaRPr lang="en-GB" kern="100" dirty="0">
              <a:effectLst/>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1996E3B-346D-82FE-D25E-AC917851819D}"/>
              </a:ext>
            </a:extLst>
          </p:cNvPr>
          <p:cNvSpPr>
            <a:spLocks noGrp="1"/>
          </p:cNvSpPr>
          <p:nvPr>
            <p:ph idx="10"/>
          </p:nvPr>
        </p:nvSpPr>
        <p:spPr/>
        <p:txBody>
          <a:bodyPr/>
          <a:lstStyle/>
          <a:p>
            <a:r>
              <a:rPr lang="en-GB" dirty="0"/>
              <a:t>Commitment 7 - Conclusions</a:t>
            </a:r>
          </a:p>
        </p:txBody>
      </p:sp>
    </p:spTree>
    <p:extLst>
      <p:ext uri="{BB962C8B-B14F-4D97-AF65-F5344CB8AC3E}">
        <p14:creationId xmlns:p14="http://schemas.microsoft.com/office/powerpoint/2010/main" val="32858299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Commitment</a:t>
            </a:r>
            <a:r>
              <a:rPr lang="en-GB" noProof="0" dirty="0">
                <a:solidFill>
                  <a:srgbClr val="FFFFFF"/>
                </a:solidFill>
                <a:cs typeface="Calibri"/>
              </a:rPr>
              <a:t> 8</a:t>
            </a:r>
          </a:p>
        </p:txBody>
      </p:sp>
    </p:spTree>
    <p:extLst>
      <p:ext uri="{BB962C8B-B14F-4D97-AF65-F5344CB8AC3E}">
        <p14:creationId xmlns:p14="http://schemas.microsoft.com/office/powerpoint/2010/main" val="36567504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D1EB4A-FF3D-0546-AF42-A7A989F2B639}"/>
              </a:ext>
            </a:extLst>
          </p:cNvPr>
          <p:cNvSpPr>
            <a:spLocks noGrp="1"/>
          </p:cNvSpPr>
          <p:nvPr>
            <p:ph idx="1"/>
          </p:nvPr>
        </p:nvSpPr>
        <p:spPr>
          <a:xfrm>
            <a:off x="4252885" y="2841776"/>
            <a:ext cx="4456327" cy="2465363"/>
          </a:xfrm>
        </p:spPr>
        <p:txBody>
          <a:bodyPr>
            <a:normAutofit lnSpcReduction="10000"/>
          </a:bodyPr>
          <a:lstStyle/>
          <a:p>
            <a:pPr>
              <a:lnSpc>
                <a:spcPct val="100000"/>
              </a:lnSpc>
              <a:spcBef>
                <a:spcPts val="1350"/>
              </a:spcBef>
            </a:pPr>
            <a:r>
              <a:rPr lang="en-US" sz="2200" dirty="0" err="1"/>
              <a:t>Organisational</a:t>
            </a:r>
            <a:r>
              <a:rPr lang="en-US" sz="2200" dirty="0"/>
              <a:t> culture</a:t>
            </a:r>
          </a:p>
          <a:p>
            <a:pPr>
              <a:lnSpc>
                <a:spcPct val="100000"/>
              </a:lnSpc>
              <a:spcBef>
                <a:spcPts val="1350"/>
              </a:spcBef>
            </a:pPr>
            <a:r>
              <a:rPr lang="en-US" sz="2200" dirty="0"/>
              <a:t>Safety and inclusivity</a:t>
            </a:r>
          </a:p>
          <a:p>
            <a:pPr>
              <a:lnSpc>
                <a:spcPct val="100000"/>
              </a:lnSpc>
              <a:spcBef>
                <a:spcPts val="1350"/>
              </a:spcBef>
            </a:pPr>
            <a:r>
              <a:rPr lang="en-US" sz="2200" dirty="0"/>
              <a:t>Skills, competencies and support</a:t>
            </a:r>
          </a:p>
          <a:p>
            <a:pPr>
              <a:lnSpc>
                <a:spcPct val="100000"/>
              </a:lnSpc>
              <a:spcBef>
                <a:spcPts val="1350"/>
              </a:spcBef>
            </a:pPr>
            <a:r>
              <a:rPr lang="en-US" sz="2200" dirty="0"/>
              <a:t>Code of conduct</a:t>
            </a:r>
          </a:p>
          <a:p>
            <a:pPr>
              <a:lnSpc>
                <a:spcPct val="100000"/>
              </a:lnSpc>
              <a:spcBef>
                <a:spcPts val="1350"/>
              </a:spcBef>
            </a:pPr>
            <a:r>
              <a:rPr lang="en-US" sz="2200" dirty="0"/>
              <a:t>Reporting mechanism</a:t>
            </a:r>
            <a:endParaRPr lang="en-GB" sz="2200" dirty="0"/>
          </a:p>
        </p:txBody>
      </p:sp>
      <p:sp>
        <p:nvSpPr>
          <p:cNvPr id="3" name="Content Placeholder 2">
            <a:extLst>
              <a:ext uri="{FF2B5EF4-FFF2-40B4-BE49-F238E27FC236}">
                <a16:creationId xmlns:a16="http://schemas.microsoft.com/office/drawing/2014/main" id="{EF3C1F8A-8139-1A44-9669-82C1394AD774}"/>
              </a:ext>
            </a:extLst>
          </p:cNvPr>
          <p:cNvSpPr>
            <a:spLocks noGrp="1"/>
          </p:cNvSpPr>
          <p:nvPr>
            <p:ph idx="10"/>
          </p:nvPr>
        </p:nvSpPr>
        <p:spPr>
          <a:xfrm>
            <a:off x="685800" y="753255"/>
            <a:ext cx="7772400" cy="1764862"/>
          </a:xfrm>
        </p:spPr>
        <p:txBody>
          <a:bodyPr>
            <a:normAutofit/>
          </a:bodyPr>
          <a:lstStyle/>
          <a:p>
            <a:r>
              <a:rPr lang="en-GB" sz="3000" b="1" dirty="0">
                <a:solidFill>
                  <a:srgbClr val="F96101"/>
                </a:solidFill>
              </a:rPr>
              <a:t>Commitment 8</a:t>
            </a:r>
            <a:r>
              <a:rPr lang="en-GB" sz="3000" dirty="0">
                <a:solidFill>
                  <a:srgbClr val="F96101"/>
                </a:solidFill>
              </a:rPr>
              <a:t>|People and communities interact with staff and volunteers that are respectful, competent and well-managed.</a:t>
            </a:r>
            <a:endParaRPr lang="en-GB" sz="3000" dirty="0">
              <a:solidFill>
                <a:srgbClr val="0C079F"/>
              </a:solidFill>
            </a:endParaRPr>
          </a:p>
          <a:p>
            <a:endParaRPr lang="en-GB" dirty="0"/>
          </a:p>
        </p:txBody>
      </p:sp>
      <p:pic>
        <p:nvPicPr>
          <p:cNvPr id="6" name="Picture 5" descr="A blue text bubbles on a black background&#10;&#10;Description automatically generated">
            <a:extLst>
              <a:ext uri="{FF2B5EF4-FFF2-40B4-BE49-F238E27FC236}">
                <a16:creationId xmlns:a16="http://schemas.microsoft.com/office/drawing/2014/main" id="{8EB82C6B-4D14-0D0C-0F39-FC3D13E264BB}"/>
              </a:ext>
            </a:extLst>
          </p:cNvPr>
          <p:cNvPicPr>
            <a:picLocks noChangeAspect="1"/>
          </p:cNvPicPr>
          <p:nvPr/>
        </p:nvPicPr>
        <p:blipFill>
          <a:blip r:embed="rId2"/>
          <a:stretch>
            <a:fillRect/>
          </a:stretch>
        </p:blipFill>
        <p:spPr>
          <a:xfrm>
            <a:off x="976032" y="2772708"/>
            <a:ext cx="2781300" cy="2603500"/>
          </a:xfrm>
          <a:prstGeom prst="rect">
            <a:avLst/>
          </a:prstGeom>
        </p:spPr>
      </p:pic>
    </p:spTree>
    <p:extLst>
      <p:ext uri="{BB962C8B-B14F-4D97-AF65-F5344CB8AC3E}">
        <p14:creationId xmlns:p14="http://schemas.microsoft.com/office/powerpoint/2010/main" val="124947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xfrm>
            <a:off x="685800" y="2043689"/>
            <a:ext cx="5653216" cy="3276456"/>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1350"/>
              </a:spcBef>
            </a:pPr>
            <a:r>
              <a:rPr lang="en-GB" altLang="fr-FR" noProof="0" dirty="0"/>
              <a:t>Shared ownership between </a:t>
            </a:r>
            <a:r>
              <a:rPr lang="en-GB" altLang="fr-FR" b="1" noProof="0" dirty="0"/>
              <a:t>CHS Alliance, Sphere </a:t>
            </a:r>
            <a:r>
              <a:rPr lang="en-GB" altLang="fr-FR" noProof="0" dirty="0"/>
              <a:t>and </a:t>
            </a:r>
            <a:r>
              <a:rPr lang="en-GB" altLang="fr-FR" b="1" noProof="0" dirty="0"/>
              <a:t>Groupe URD.</a:t>
            </a:r>
          </a:p>
          <a:p>
            <a:pPr>
              <a:lnSpc>
                <a:spcPct val="100000"/>
              </a:lnSpc>
              <a:spcBef>
                <a:spcPts val="1350"/>
              </a:spcBef>
            </a:pPr>
            <a:r>
              <a:rPr lang="en-GB" altLang="fr-FR" noProof="0" dirty="0"/>
              <a:t>First issued in </a:t>
            </a:r>
            <a:r>
              <a:rPr lang="en-GB" altLang="fr-FR" b="1" noProof="0" dirty="0"/>
              <a:t>2014</a:t>
            </a:r>
            <a:r>
              <a:rPr lang="en-GB" altLang="fr-FR" noProof="0" dirty="0"/>
              <a:t>, and revised in</a:t>
            </a:r>
            <a:r>
              <a:rPr lang="en-GB" altLang="fr-FR" b="1" noProof="0" dirty="0"/>
              <a:t> 2024</a:t>
            </a:r>
          </a:p>
          <a:p>
            <a:pPr>
              <a:lnSpc>
                <a:spcPct val="100000"/>
              </a:lnSpc>
              <a:spcBef>
                <a:spcPts val="1350"/>
              </a:spcBef>
            </a:pPr>
            <a:r>
              <a:rPr lang="en-GB" b="1" noProof="0" dirty="0"/>
              <a:t>Broad consultations</a:t>
            </a:r>
            <a:r>
              <a:rPr lang="en-GB" noProof="0" dirty="0"/>
              <a:t>, with communities and people affected by crisis, NGOs and networks, governments, UN agencies, academics, and donors, for each edition</a:t>
            </a:r>
          </a:p>
        </p:txBody>
      </p:sp>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The CHS as a standard</a:t>
            </a:r>
          </a:p>
          <a:p>
            <a:pPr>
              <a:defRPr/>
            </a:pPr>
            <a:endParaRPr lang="en-GB" noProof="0" dirty="0">
              <a:solidFill>
                <a:srgbClr val="00B050"/>
              </a:solidFill>
              <a:cs typeface="Calibri"/>
            </a:endParaRPr>
          </a:p>
        </p:txBody>
      </p:sp>
      <p:pic>
        <p:nvPicPr>
          <p:cNvPr id="5" name="Picture 2">
            <a:extLst>
              <a:ext uri="{FF2B5EF4-FFF2-40B4-BE49-F238E27FC236}">
                <a16:creationId xmlns:a16="http://schemas.microsoft.com/office/drawing/2014/main" id="{273C4C76-5E59-4140-ADFD-11DB9018AEC1}"/>
              </a:ext>
            </a:extLst>
          </p:cNvPr>
          <p:cNvPicPr>
            <a:picLocks noChangeAspect="1" noChangeArrowheads="1"/>
          </p:cNvPicPr>
          <p:nvPr/>
        </p:nvPicPr>
        <p:blipFill>
          <a:blip r:embed="rId3"/>
          <a:srcRect/>
          <a:stretch/>
        </p:blipFill>
        <p:spPr bwMode="auto">
          <a:xfrm>
            <a:off x="6746686" y="2050817"/>
            <a:ext cx="2053682" cy="2908459"/>
          </a:xfrm>
          <a:prstGeom prst="rect">
            <a:avLst/>
          </a:prstGeom>
          <a:blipFill>
            <a:blip r:embed="rId3"/>
            <a:stretch>
              <a:fillRect/>
            </a:stretch>
          </a:blipFill>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2264669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1"/>
          <p:cNvGraphicFramePr/>
          <p:nvPr>
            <p:extLst>
              <p:ext uri="{D42A27DB-BD31-4B8C-83A1-F6EECF244321}">
                <p14:modId xmlns:p14="http://schemas.microsoft.com/office/powerpoint/2010/main" val="3146549112"/>
              </p:ext>
            </p:extLst>
          </p:nvPr>
        </p:nvGraphicFramePr>
        <p:xfrm>
          <a:off x="685800" y="1868398"/>
          <a:ext cx="4026600" cy="45721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61" name="TextShape 1"/>
          <p:cNvSpPr txBox="1"/>
          <p:nvPr/>
        </p:nvSpPr>
        <p:spPr>
          <a:xfrm>
            <a:off x="685800" y="753120"/>
            <a:ext cx="7772040" cy="704880"/>
          </a:xfrm>
          <a:prstGeom prst="rect">
            <a:avLst/>
          </a:prstGeom>
          <a:noFill/>
          <a:ln>
            <a:noFill/>
          </a:ln>
        </p:spPr>
        <p:txBody>
          <a:bodyPr>
            <a:normAutofit fontScale="99500"/>
          </a:bodyPr>
          <a:lstStyle/>
          <a:p>
            <a:pPr>
              <a:lnSpc>
                <a:spcPct val="100000"/>
              </a:lnSpc>
            </a:pPr>
            <a:r>
              <a:rPr lang="en-US" sz="3600" b="0" strike="noStrike" spc="-1" dirty="0">
                <a:solidFill>
                  <a:srgbClr val="66686B"/>
                </a:solidFill>
                <a:latin typeface="Calibri"/>
              </a:rPr>
              <a:t>Commitment 8</a:t>
            </a:r>
            <a:endParaRPr lang="en-US" sz="2100" b="0" strike="noStrike" spc="-1" dirty="0">
              <a:solidFill>
                <a:srgbClr val="000000"/>
              </a:solidFill>
              <a:latin typeface="Calibri"/>
            </a:endParaRPr>
          </a:p>
        </p:txBody>
      </p:sp>
      <p:sp>
        <p:nvSpPr>
          <p:cNvPr id="362" name="TextShape 2"/>
          <p:cNvSpPr txBox="1"/>
          <p:nvPr/>
        </p:nvSpPr>
        <p:spPr>
          <a:xfrm>
            <a:off x="685800" y="1461240"/>
            <a:ext cx="7772040" cy="407160"/>
          </a:xfrm>
          <a:prstGeom prst="rect">
            <a:avLst/>
          </a:prstGeom>
          <a:noFill/>
          <a:ln>
            <a:noFill/>
          </a:ln>
        </p:spPr>
        <p:txBody>
          <a:bodyPr>
            <a:noAutofit/>
          </a:bodyPr>
          <a:lstStyle/>
          <a:p>
            <a:endParaRPr lang="en-US" sz="2100" b="0" strike="noStrike" spc="-1">
              <a:solidFill>
                <a:srgbClr val="000000"/>
              </a:solidFill>
              <a:latin typeface="Calibri"/>
            </a:endParaRPr>
          </a:p>
        </p:txBody>
      </p:sp>
    </p:spTree>
    <p:extLst>
      <p:ext uri="{BB962C8B-B14F-4D97-AF65-F5344CB8AC3E}">
        <p14:creationId xmlns:p14="http://schemas.microsoft.com/office/powerpoint/2010/main" val="22236176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1"/>
          <p:cNvGraphicFramePr/>
          <p:nvPr/>
        </p:nvGraphicFramePr>
        <p:xfrm>
          <a:off x="685800" y="1868398"/>
          <a:ext cx="4026600" cy="45721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61" name="TextShape 1"/>
          <p:cNvSpPr txBox="1"/>
          <p:nvPr/>
        </p:nvSpPr>
        <p:spPr>
          <a:xfrm>
            <a:off x="685800" y="753120"/>
            <a:ext cx="7772040" cy="704880"/>
          </a:xfrm>
          <a:prstGeom prst="rect">
            <a:avLst/>
          </a:prstGeom>
          <a:noFill/>
          <a:ln>
            <a:noFill/>
          </a:ln>
        </p:spPr>
        <p:txBody>
          <a:bodyPr>
            <a:normAutofit fontScale="99500"/>
          </a:bodyPr>
          <a:lstStyle/>
          <a:p>
            <a:pPr>
              <a:lnSpc>
                <a:spcPct val="100000"/>
              </a:lnSpc>
            </a:pPr>
            <a:r>
              <a:rPr lang="en-US" sz="3600" b="0" strike="noStrike" spc="-1" dirty="0">
                <a:solidFill>
                  <a:srgbClr val="66686B"/>
                </a:solidFill>
                <a:latin typeface="Calibri"/>
              </a:rPr>
              <a:t>Commitment 8</a:t>
            </a:r>
            <a:endParaRPr lang="en-US" sz="2100" b="0" strike="noStrike" spc="-1" dirty="0">
              <a:solidFill>
                <a:srgbClr val="000000"/>
              </a:solidFill>
              <a:latin typeface="Calibri"/>
            </a:endParaRPr>
          </a:p>
        </p:txBody>
      </p:sp>
      <p:sp>
        <p:nvSpPr>
          <p:cNvPr id="362" name="TextShape 2"/>
          <p:cNvSpPr txBox="1"/>
          <p:nvPr/>
        </p:nvSpPr>
        <p:spPr>
          <a:xfrm>
            <a:off x="685800" y="1461240"/>
            <a:ext cx="7772040" cy="407160"/>
          </a:xfrm>
          <a:prstGeom prst="rect">
            <a:avLst/>
          </a:prstGeom>
          <a:noFill/>
          <a:ln>
            <a:noFill/>
          </a:ln>
        </p:spPr>
        <p:txBody>
          <a:bodyPr>
            <a:noAutofit/>
          </a:bodyPr>
          <a:lstStyle/>
          <a:p>
            <a:endParaRPr lang="en-US" sz="2100" b="0" strike="noStrike" spc="-1">
              <a:solidFill>
                <a:srgbClr val="000000"/>
              </a:solidFill>
              <a:latin typeface="Calibri"/>
            </a:endParaRPr>
          </a:p>
        </p:txBody>
      </p:sp>
      <p:sp>
        <p:nvSpPr>
          <p:cNvPr id="3" name="TextShape 1">
            <a:extLst>
              <a:ext uri="{FF2B5EF4-FFF2-40B4-BE49-F238E27FC236}">
                <a16:creationId xmlns:a16="http://schemas.microsoft.com/office/drawing/2014/main" id="{839BE6D2-7FF9-379D-2F08-65BBC960EC30}"/>
              </a:ext>
            </a:extLst>
          </p:cNvPr>
          <p:cNvSpPr txBox="1"/>
          <p:nvPr/>
        </p:nvSpPr>
        <p:spPr>
          <a:xfrm>
            <a:off x="4989443" y="2584174"/>
            <a:ext cx="3856383" cy="3856382"/>
          </a:xfrm>
          <a:prstGeom prst="rect">
            <a:avLst/>
          </a:prstGeom>
          <a:noFill/>
          <a:ln>
            <a:noFill/>
          </a:ln>
        </p:spPr>
        <p:txBody>
          <a:bodyPr>
            <a:normAutofit/>
          </a:bodyPr>
          <a:lstStyle/>
          <a:p>
            <a:pPr marL="342900" lvl="0" indent="-342900">
              <a:buSzPts val="1000"/>
              <a:buFont typeface="Symbol" pitchFamily="2" charset="2"/>
              <a:buChar char=""/>
            </a:pPr>
            <a:r>
              <a:rPr lang="en-GB" sz="2400" kern="100" dirty="0">
                <a:effectLst/>
                <a:ea typeface="Aptos" panose="020B0004020202020204" pitchFamily="34" charset="0"/>
                <a:cs typeface="Times New Roman" panose="02020603050405020304" pitchFamily="18" charset="0"/>
              </a:rPr>
              <a:t>What policies, procedures, guidelines and practices contribute to this?</a:t>
            </a:r>
          </a:p>
          <a:p>
            <a:pPr marL="342900" lvl="0" indent="-342900">
              <a:buSzPts val="1000"/>
              <a:buFont typeface="Symbol" pitchFamily="2" charset="2"/>
              <a:buChar char=""/>
            </a:pPr>
            <a:endParaRPr lang="en-CO" sz="2400" kern="100" dirty="0">
              <a:effectLst/>
              <a:ea typeface="Aptos" panose="020B0004020202020204" pitchFamily="34" charset="0"/>
              <a:cs typeface="Times New Roman" panose="02020603050405020304" pitchFamily="18" charset="0"/>
            </a:endParaRPr>
          </a:p>
          <a:p>
            <a:pPr marL="342900" lvl="0" indent="-342900">
              <a:buSzPts val="1000"/>
              <a:buFont typeface="Symbol" pitchFamily="2" charset="2"/>
              <a:buChar char=""/>
            </a:pPr>
            <a:r>
              <a:rPr lang="en-GB" sz="2400" kern="100" dirty="0">
                <a:ea typeface="Aptos" panose="020B0004020202020204" pitchFamily="34" charset="0"/>
                <a:cs typeface="Times New Roman" panose="02020603050405020304" pitchFamily="18" charset="0"/>
              </a:rPr>
              <a:t>B</a:t>
            </a:r>
            <a:r>
              <a:rPr lang="en-GB" sz="2400" kern="100" dirty="0">
                <a:effectLst/>
                <a:ea typeface="Aptos" panose="020B0004020202020204" pitchFamily="34" charset="0"/>
                <a:cs typeface="Times New Roman" panose="02020603050405020304" pitchFamily="18" charset="0"/>
              </a:rPr>
              <a:t>eyond policies and procedures – what else is needed to make it work?</a:t>
            </a:r>
            <a:endParaRPr lang="en-CO" sz="2400" kern="100" dirty="0">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344143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xfrm>
            <a:off x="685800" y="1878491"/>
            <a:ext cx="7772400" cy="4283766"/>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a:lnSpc>
                <a:spcPct val="100000"/>
              </a:lnSpc>
              <a:spcBef>
                <a:spcPts val="0"/>
              </a:spcBef>
            </a:pPr>
            <a:r>
              <a:rPr lang="en-GB" dirty="0"/>
              <a:t>Capacity assessment and plans</a:t>
            </a:r>
          </a:p>
          <a:p>
            <a:pPr>
              <a:lnSpc>
                <a:spcPct val="100000"/>
              </a:lnSpc>
              <a:spcBef>
                <a:spcPts val="0"/>
              </a:spcBef>
            </a:pPr>
            <a:r>
              <a:rPr lang="en-GB" dirty="0"/>
              <a:t>Budget</a:t>
            </a:r>
          </a:p>
          <a:p>
            <a:pPr>
              <a:lnSpc>
                <a:spcPct val="100000"/>
              </a:lnSpc>
              <a:spcBef>
                <a:spcPts val="0"/>
              </a:spcBef>
            </a:pPr>
            <a:r>
              <a:rPr lang="en-GB" dirty="0"/>
              <a:t>Job descriptions</a:t>
            </a:r>
          </a:p>
          <a:p>
            <a:pPr>
              <a:lnSpc>
                <a:spcPct val="100000"/>
              </a:lnSpc>
              <a:spcBef>
                <a:spcPts val="0"/>
              </a:spcBef>
            </a:pPr>
            <a:r>
              <a:rPr lang="en-GB" dirty="0"/>
              <a:t>Signed contracts and code of conduct</a:t>
            </a:r>
          </a:p>
          <a:p>
            <a:pPr>
              <a:lnSpc>
                <a:spcPct val="100000"/>
              </a:lnSpc>
              <a:spcBef>
                <a:spcPts val="0"/>
              </a:spcBef>
            </a:pPr>
            <a:r>
              <a:rPr lang="en-GB" dirty="0"/>
              <a:t>Induction plans and performance appraisals</a:t>
            </a:r>
          </a:p>
          <a:p>
            <a:pPr>
              <a:lnSpc>
                <a:spcPct val="100000"/>
              </a:lnSpc>
              <a:spcBef>
                <a:spcPts val="0"/>
              </a:spcBef>
            </a:pPr>
            <a:r>
              <a:rPr lang="en-GB" dirty="0"/>
              <a:t>Personal development plans</a:t>
            </a:r>
          </a:p>
          <a:p>
            <a:pPr>
              <a:lnSpc>
                <a:spcPct val="100000"/>
              </a:lnSpc>
              <a:spcBef>
                <a:spcPts val="0"/>
              </a:spcBef>
            </a:pPr>
            <a:r>
              <a:rPr lang="en-GB" dirty="0"/>
              <a:t>Staff handbook</a:t>
            </a:r>
          </a:p>
          <a:p>
            <a:pPr>
              <a:lnSpc>
                <a:spcPct val="100000"/>
              </a:lnSpc>
              <a:spcBef>
                <a:spcPts val="0"/>
              </a:spcBef>
            </a:pPr>
            <a:r>
              <a:rPr lang="en-GB" dirty="0"/>
              <a:t>Security, health and safety policies</a:t>
            </a:r>
          </a:p>
          <a:p>
            <a:pPr>
              <a:lnSpc>
                <a:spcPct val="100000"/>
              </a:lnSpc>
              <a:spcBef>
                <a:spcPts val="0"/>
              </a:spcBef>
            </a:pPr>
            <a:r>
              <a:rPr lang="en-GB" dirty="0"/>
              <a:t>Grievance mechanisms</a:t>
            </a:r>
          </a:p>
          <a:p>
            <a:pPr>
              <a:lnSpc>
                <a:spcPct val="100000"/>
              </a:lnSpc>
              <a:spcBef>
                <a:spcPts val="0"/>
              </a:spcBef>
            </a:pPr>
            <a:r>
              <a:rPr lang="en-GB" dirty="0"/>
              <a:t>Partners’ support!</a:t>
            </a:r>
          </a:p>
          <a:p>
            <a:pPr>
              <a:lnSpc>
                <a:spcPct val="100000"/>
              </a:lnSpc>
              <a:spcBef>
                <a:spcPts val="0"/>
              </a:spcBef>
            </a:pPr>
            <a:endParaRPr lang="en-GB" dirty="0"/>
          </a:p>
          <a:p>
            <a:pPr>
              <a:lnSpc>
                <a:spcPct val="100000"/>
              </a:lnSpc>
              <a:spcBef>
                <a:spcPts val="0"/>
              </a:spcBef>
            </a:pPr>
            <a:endParaRPr lang="en-GB" dirty="0"/>
          </a:p>
          <a:p>
            <a:pPr marL="0" lvl="0" indent="0">
              <a:buNone/>
            </a:pPr>
            <a:endParaRPr lang="en-GB" noProof="0" dirty="0"/>
          </a:p>
          <a:p>
            <a:pPr marL="0" lvl="0" indent="0">
              <a:buNone/>
            </a:pPr>
            <a:endParaRPr lang="en-GB" dirty="0"/>
          </a:p>
          <a:p>
            <a:pPr marL="0" lvl="0" indent="0">
              <a:buNone/>
            </a:pPr>
            <a:endParaRPr lang="en-GB" noProof="0" dirty="0"/>
          </a:p>
        </p:txBody>
      </p:sp>
      <p:sp>
        <p:nvSpPr>
          <p:cNvPr id="8" name="Text Placeholder 2"/>
          <p:cNvSpPr>
            <a:spLocks noGrp="1"/>
          </p:cNvSpPr>
          <p:nvPr>
            <p:ph idx="10"/>
          </p:nvPr>
        </p:nvSpPr>
        <p:spPr>
          <a:xfrm>
            <a:off x="685800" y="753254"/>
            <a:ext cx="7772400" cy="846945"/>
          </a:xfrm>
          <a:prstGeom prst="rect">
            <a:avLst/>
          </a:prstGeom>
          <a:noFill/>
          <a:ln>
            <a:noFill/>
          </a:ln>
        </p:spPr>
        <p:txBody>
          <a:bodyPr vert="horz" lIns="91440" tIns="45720" rIns="91440" bIns="45720" rtlCol="0" anchor="t">
            <a:normAutofit fontScale="92500" lnSpcReduction="20000"/>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sz="3200" noProof="0" dirty="0">
                <a:ea typeface="+mn-lt"/>
                <a:cs typeface="+mn-lt"/>
              </a:rPr>
              <a:t>Policies and procedures in line with </a:t>
            </a:r>
          </a:p>
          <a:p>
            <a:pPr>
              <a:defRPr/>
            </a:pPr>
            <a:r>
              <a:rPr lang="en-GB" sz="3200" noProof="0" dirty="0">
                <a:ea typeface="+mn-lt"/>
                <a:cs typeface="+mn-lt"/>
              </a:rPr>
              <a:t>Commitment 8</a:t>
            </a:r>
          </a:p>
          <a:p>
            <a:pPr>
              <a:defRPr/>
            </a:pPr>
            <a:endParaRPr lang="en-GB" sz="3200" noProof="0" dirty="0">
              <a:solidFill>
                <a:srgbClr val="00B050"/>
              </a:solidFill>
              <a:cs typeface="Calibri"/>
            </a:endParaRPr>
          </a:p>
        </p:txBody>
      </p:sp>
    </p:spTree>
    <p:extLst>
      <p:ext uri="{BB962C8B-B14F-4D97-AF65-F5344CB8AC3E}">
        <p14:creationId xmlns:p14="http://schemas.microsoft.com/office/powerpoint/2010/main" val="278025580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Commitment</a:t>
            </a:r>
            <a:r>
              <a:rPr lang="en-GB" noProof="0" dirty="0">
                <a:solidFill>
                  <a:srgbClr val="FFFFFF"/>
                </a:solidFill>
                <a:cs typeface="Calibri"/>
              </a:rPr>
              <a:t> 9</a:t>
            </a:r>
          </a:p>
        </p:txBody>
      </p:sp>
    </p:spTree>
    <p:extLst>
      <p:ext uri="{BB962C8B-B14F-4D97-AF65-F5344CB8AC3E}">
        <p14:creationId xmlns:p14="http://schemas.microsoft.com/office/powerpoint/2010/main" val="59637470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837C562-1E12-D34A-B485-E4D5C1EEE03A}"/>
              </a:ext>
            </a:extLst>
          </p:cNvPr>
          <p:cNvSpPr>
            <a:spLocks noGrp="1"/>
          </p:cNvSpPr>
          <p:nvPr>
            <p:ph idx="1"/>
          </p:nvPr>
        </p:nvSpPr>
        <p:spPr>
          <a:xfrm>
            <a:off x="4498791" y="2808092"/>
            <a:ext cx="3959409" cy="2458071"/>
          </a:xfrm>
        </p:spPr>
        <p:txBody>
          <a:bodyPr>
            <a:normAutofit/>
          </a:bodyPr>
          <a:lstStyle/>
          <a:p>
            <a:pPr>
              <a:lnSpc>
                <a:spcPct val="100000"/>
              </a:lnSpc>
              <a:spcBef>
                <a:spcPts val="1350"/>
              </a:spcBef>
            </a:pPr>
            <a:r>
              <a:rPr lang="en-US" dirty="0"/>
              <a:t>Resource allocation and monitoring</a:t>
            </a:r>
          </a:p>
          <a:p>
            <a:pPr>
              <a:lnSpc>
                <a:spcPct val="100000"/>
              </a:lnSpc>
              <a:spcBef>
                <a:spcPts val="1350"/>
              </a:spcBef>
            </a:pPr>
            <a:r>
              <a:rPr lang="en-US" dirty="0"/>
              <a:t>Environment</a:t>
            </a:r>
          </a:p>
          <a:p>
            <a:pPr>
              <a:lnSpc>
                <a:spcPct val="100000"/>
              </a:lnSpc>
              <a:spcBef>
                <a:spcPts val="1350"/>
              </a:spcBef>
            </a:pPr>
            <a:r>
              <a:rPr lang="en-US" dirty="0"/>
              <a:t>Fraud &amp; corruption</a:t>
            </a:r>
          </a:p>
          <a:p>
            <a:pPr>
              <a:lnSpc>
                <a:spcPct val="100000"/>
              </a:lnSpc>
              <a:spcBef>
                <a:spcPts val="1350"/>
              </a:spcBef>
            </a:pPr>
            <a:r>
              <a:rPr lang="en-US" dirty="0"/>
              <a:t>Risk assessment &amp; mitigation</a:t>
            </a:r>
          </a:p>
          <a:p>
            <a:endParaRPr lang="en-GB" dirty="0"/>
          </a:p>
        </p:txBody>
      </p:sp>
      <p:sp>
        <p:nvSpPr>
          <p:cNvPr id="3" name="Content Placeholder 2">
            <a:extLst>
              <a:ext uri="{FF2B5EF4-FFF2-40B4-BE49-F238E27FC236}">
                <a16:creationId xmlns:a16="http://schemas.microsoft.com/office/drawing/2014/main" id="{B8D72081-06CC-DC4D-8112-DFEC6C0BA555}"/>
              </a:ext>
            </a:extLst>
          </p:cNvPr>
          <p:cNvSpPr>
            <a:spLocks noGrp="1"/>
          </p:cNvSpPr>
          <p:nvPr>
            <p:ph idx="10"/>
          </p:nvPr>
        </p:nvSpPr>
        <p:spPr>
          <a:xfrm>
            <a:off x="685800" y="753254"/>
            <a:ext cx="7772400" cy="1524065"/>
          </a:xfrm>
        </p:spPr>
        <p:txBody>
          <a:bodyPr>
            <a:normAutofit fontScale="92500" lnSpcReduction="10000"/>
          </a:bodyPr>
          <a:lstStyle/>
          <a:p>
            <a:r>
              <a:rPr lang="en-GB" b="1" dirty="0">
                <a:solidFill>
                  <a:srgbClr val="F96101"/>
                </a:solidFill>
              </a:rPr>
              <a:t>Commitment 9</a:t>
            </a:r>
            <a:r>
              <a:rPr lang="en-GB" dirty="0">
                <a:solidFill>
                  <a:srgbClr val="F96101"/>
                </a:solidFill>
              </a:rPr>
              <a:t>|People and communities can expect that resources are managed ethically and responsibly.</a:t>
            </a:r>
          </a:p>
        </p:txBody>
      </p:sp>
      <p:pic>
        <p:nvPicPr>
          <p:cNvPr id="6" name="Picture 5" descr="A blue line drawing of a hand holding a shield with a check mark&#10;&#10;Description automatically generated">
            <a:extLst>
              <a:ext uri="{FF2B5EF4-FFF2-40B4-BE49-F238E27FC236}">
                <a16:creationId xmlns:a16="http://schemas.microsoft.com/office/drawing/2014/main" id="{AB1FCCE4-437F-ED69-F1E0-96869FE2CA3A}"/>
              </a:ext>
            </a:extLst>
          </p:cNvPr>
          <p:cNvPicPr>
            <a:picLocks noChangeAspect="1"/>
          </p:cNvPicPr>
          <p:nvPr/>
        </p:nvPicPr>
        <p:blipFill>
          <a:blip r:embed="rId2"/>
          <a:stretch>
            <a:fillRect/>
          </a:stretch>
        </p:blipFill>
        <p:spPr>
          <a:xfrm>
            <a:off x="910664" y="2659178"/>
            <a:ext cx="2768600" cy="2755900"/>
          </a:xfrm>
          <a:prstGeom prst="rect">
            <a:avLst/>
          </a:prstGeom>
        </p:spPr>
      </p:pic>
    </p:spTree>
    <p:extLst>
      <p:ext uri="{BB962C8B-B14F-4D97-AF65-F5344CB8AC3E}">
        <p14:creationId xmlns:p14="http://schemas.microsoft.com/office/powerpoint/2010/main" val="246303890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p:nvPr>
        </p:nvSpPr>
        <p:spPr>
          <a:xfrm>
            <a:off x="685800" y="1952211"/>
            <a:ext cx="7772400" cy="3605528"/>
          </a:xfrm>
          <a:prstGeom prst="rect">
            <a:avLst/>
          </a:prstGeom>
          <a:noFill/>
          <a:ln>
            <a:noFill/>
          </a:ln>
        </p:spPr>
        <p:txBody>
          <a:bodyPr vert="horz" lIns="91440" tIns="45720" rIns="91440" bIns="45720" rtlCol="0">
            <a:normAutofit/>
          </a:bodyPr>
          <a:lstStyle>
            <a:lvl1pPr algn="l">
              <a:defRPr sz="2400">
                <a:solidFill>
                  <a:srgbClr val="66686B"/>
                </a:solidFill>
              </a:defRPr>
            </a:lvl1pPr>
          </a:lstStyle>
          <a:p>
            <a:pPr marL="342900" lvl="0" indent="-342900">
              <a:buSzPts val="1000"/>
              <a:buFont typeface="Symbol" pitchFamily="2" charset="2"/>
              <a:buChar char=""/>
            </a:pPr>
            <a:r>
              <a:rPr lang="en-GB" kern="100" dirty="0">
                <a:effectLst/>
                <a:ea typeface="Aptos" panose="020B0004020202020204" pitchFamily="34" charset="0"/>
                <a:cs typeface="Times New Roman" panose="02020603050405020304" pitchFamily="18" charset="0"/>
              </a:rPr>
              <a:t>Resources are finite, it is therefore vital that they are used to achieve their intended purpose.</a:t>
            </a:r>
            <a:endParaRPr lang="en-CH" kern="100" dirty="0">
              <a:effectLst/>
              <a:ea typeface="Aptos" panose="020B0004020202020204" pitchFamily="34" charset="0"/>
              <a:cs typeface="Times New Roman" panose="02020603050405020304" pitchFamily="18" charset="0"/>
            </a:endParaRPr>
          </a:p>
          <a:p>
            <a:pPr marL="342900" lvl="0" indent="-342900">
              <a:buSzPts val="1000"/>
              <a:buFont typeface="Symbol" pitchFamily="2" charset="2"/>
              <a:buChar char=""/>
            </a:pPr>
            <a:r>
              <a:rPr lang="en-GB" kern="100" dirty="0">
                <a:effectLst/>
                <a:ea typeface="Aptos" panose="020B0004020202020204" pitchFamily="34" charset="0"/>
                <a:cs typeface="Times New Roman" panose="02020603050405020304" pitchFamily="18" charset="0"/>
              </a:rPr>
              <a:t>Mismanagement, negligence or corruption has a cost. Communities primarily bear that cost, on top of organisation’s reputation.</a:t>
            </a:r>
            <a:endParaRPr lang="en-CH" kern="100" dirty="0">
              <a:effectLst/>
              <a:ea typeface="Aptos" panose="020B0004020202020204" pitchFamily="34" charset="0"/>
              <a:cs typeface="Times New Roman" panose="02020603050405020304" pitchFamily="18" charset="0"/>
            </a:endParaRPr>
          </a:p>
          <a:p>
            <a:pPr marL="342900" lvl="0" indent="-342900">
              <a:buSzPts val="1000"/>
              <a:buFont typeface="Symbol" pitchFamily="2" charset="2"/>
              <a:buChar char=""/>
            </a:pPr>
            <a:r>
              <a:rPr lang="en-GB" kern="100" dirty="0">
                <a:effectLst/>
                <a:ea typeface="Aptos" panose="020B0004020202020204" pitchFamily="34" charset="0"/>
                <a:cs typeface="Times New Roman" panose="02020603050405020304" pitchFamily="18" charset="0"/>
              </a:rPr>
              <a:t>Commitment 9 offer a list of key considerations in the management or resources, plus accompanying procedures and policies.</a:t>
            </a:r>
            <a:endParaRPr lang="en-CH" kern="100" dirty="0">
              <a:effectLst/>
              <a:ea typeface="Aptos" panose="020B0004020202020204" pitchFamily="34" charset="0"/>
              <a:cs typeface="Times New Roman" panose="02020603050405020304" pitchFamily="18" charset="0"/>
            </a:endParaRPr>
          </a:p>
          <a:p>
            <a:pPr marL="0" indent="0">
              <a:lnSpc>
                <a:spcPct val="100000"/>
              </a:lnSpc>
              <a:spcBef>
                <a:spcPts val="0"/>
              </a:spcBef>
              <a:buNone/>
            </a:pPr>
            <a:endParaRPr lang="fr-CH" dirty="0"/>
          </a:p>
          <a:p>
            <a:pPr>
              <a:lnSpc>
                <a:spcPct val="100000"/>
              </a:lnSpc>
              <a:spcBef>
                <a:spcPts val="0"/>
              </a:spcBef>
            </a:pPr>
            <a:endParaRPr lang="fr-CH" dirty="0"/>
          </a:p>
          <a:p>
            <a:pPr marL="0" lvl="0" indent="0">
              <a:buNone/>
            </a:pPr>
            <a:endParaRPr lang="en-GB" noProof="0" dirty="0"/>
          </a:p>
          <a:p>
            <a:pPr marL="0" lvl="0" indent="0">
              <a:buNone/>
            </a:pPr>
            <a:endParaRPr lang="en-GB" dirty="0"/>
          </a:p>
          <a:p>
            <a:pPr marL="0" lvl="0" indent="0">
              <a:buNone/>
            </a:pPr>
            <a:endParaRPr lang="en-GB" noProof="0" dirty="0"/>
          </a:p>
        </p:txBody>
      </p:sp>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Commitment 9 - conclusions</a:t>
            </a:r>
          </a:p>
          <a:p>
            <a:pPr>
              <a:defRPr/>
            </a:pPr>
            <a:endParaRPr lang="en-GB" noProof="0" dirty="0">
              <a:solidFill>
                <a:srgbClr val="00B050"/>
              </a:solidFill>
              <a:cs typeface="Calibri"/>
            </a:endParaRPr>
          </a:p>
        </p:txBody>
      </p:sp>
    </p:spTree>
    <p:extLst>
      <p:ext uri="{BB962C8B-B14F-4D97-AF65-F5344CB8AC3E}">
        <p14:creationId xmlns:p14="http://schemas.microsoft.com/office/powerpoint/2010/main" val="1345838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sz="4000" dirty="0">
                <a:solidFill>
                  <a:srgbClr val="FFFFFF"/>
                </a:solidFill>
                <a:cs typeface="Calibri"/>
              </a:rPr>
              <a:t>CHS Self-assessment and Verification</a:t>
            </a:r>
          </a:p>
        </p:txBody>
      </p:sp>
    </p:spTree>
    <p:extLst>
      <p:ext uri="{BB962C8B-B14F-4D97-AF65-F5344CB8AC3E}">
        <p14:creationId xmlns:p14="http://schemas.microsoft.com/office/powerpoint/2010/main" val="198888809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8" name="Google Shape;348;p11"/>
          <p:cNvSpPr txBox="1">
            <a:spLocks noGrp="1"/>
          </p:cNvSpPr>
          <p:nvPr>
            <p:ph type="body" idx="2"/>
          </p:nvPr>
        </p:nvSpPr>
        <p:spPr>
          <a:xfrm>
            <a:off x="685800" y="753255"/>
            <a:ext cx="7772400" cy="705362"/>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66686B"/>
              </a:buClr>
              <a:buSzPts val="3600"/>
              <a:buFont typeface="Calibri"/>
              <a:buNone/>
            </a:pPr>
            <a:r>
              <a:rPr lang="en-GB" dirty="0"/>
              <a:t>Verification pathways</a:t>
            </a:r>
            <a:endParaRPr dirty="0"/>
          </a:p>
        </p:txBody>
      </p:sp>
      <p:sp>
        <p:nvSpPr>
          <p:cNvPr id="2" name="Text Placeholder 2">
            <a:extLst>
              <a:ext uri="{FF2B5EF4-FFF2-40B4-BE49-F238E27FC236}">
                <a16:creationId xmlns:a16="http://schemas.microsoft.com/office/drawing/2014/main" id="{E48F19C1-F882-4246-CDB0-ACAB9495126A}"/>
              </a:ext>
            </a:extLst>
          </p:cNvPr>
          <p:cNvSpPr txBox="1">
            <a:spLocks/>
          </p:cNvSpPr>
          <p:nvPr/>
        </p:nvSpPr>
        <p:spPr>
          <a:xfrm>
            <a:off x="1025588" y="1811872"/>
            <a:ext cx="1834094" cy="705362"/>
          </a:xfrm>
          <a:prstGeom prst="rect">
            <a:avLst/>
          </a:prstGeom>
          <a:solidFill>
            <a:srgbClr val="D60C46"/>
          </a:solidFill>
          <a:ln>
            <a:noFill/>
          </a:ln>
        </p:spPr>
        <p:txBody>
          <a:bodyPr spcFirstLastPara="1" vert="horz" wrap="square" lIns="91440" tIns="45720" rIns="91440" bIns="45720" rtlCol="0"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750"/>
              </a:spcBef>
              <a:spcAft>
                <a:spcPts val="0"/>
              </a:spcAft>
              <a:buClr>
                <a:srgbClr val="66686B"/>
              </a:buClr>
              <a:buSzPts val="2400"/>
              <a:buFont typeface="Arial"/>
              <a:buChar char="•"/>
              <a:defRPr sz="2400" b="0" i="0" u="none" strike="noStrike" cap="none">
                <a:solidFill>
                  <a:srgbClr val="66686B"/>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375"/>
              </a:spcBef>
              <a:spcAft>
                <a:spcPts val="0"/>
              </a:spcAft>
              <a:buClr>
                <a:schemeClr val="dk1"/>
              </a:buClr>
              <a:buSzPts val="1800"/>
              <a:buFont typeface="Arial"/>
              <a:buChar char="•"/>
              <a:defRPr sz="15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9pPr>
          </a:lstStyle>
          <a:p>
            <a:pPr marL="0" indent="0">
              <a:spcBef>
                <a:spcPts val="0"/>
              </a:spcBef>
              <a:buClr>
                <a:srgbClr val="E84456"/>
              </a:buClr>
              <a:buFont typeface="Arial"/>
              <a:buNone/>
            </a:pPr>
            <a:r>
              <a:rPr lang="en-US" dirty="0">
                <a:solidFill>
                  <a:schemeClr val="bg1"/>
                </a:solidFill>
                <a:latin typeface="Calibri" panose="020F0502020204030204" pitchFamily="34" charset="0"/>
                <a:ea typeface="ＭＳ Ｐゴシック"/>
                <a:cs typeface="Calibri" panose="020F0502020204030204" pitchFamily="34" charset="0"/>
              </a:rPr>
              <a:t>Self-assessment</a:t>
            </a:r>
          </a:p>
        </p:txBody>
      </p:sp>
      <p:sp>
        <p:nvSpPr>
          <p:cNvPr id="3" name="Text Placeholder 2">
            <a:extLst>
              <a:ext uri="{FF2B5EF4-FFF2-40B4-BE49-F238E27FC236}">
                <a16:creationId xmlns:a16="http://schemas.microsoft.com/office/drawing/2014/main" id="{ED3559B9-E59D-9A7C-BE65-CCB8FA7F30EA}"/>
              </a:ext>
            </a:extLst>
          </p:cNvPr>
          <p:cNvSpPr txBox="1">
            <a:spLocks/>
          </p:cNvSpPr>
          <p:nvPr/>
        </p:nvSpPr>
        <p:spPr>
          <a:xfrm>
            <a:off x="153018" y="2822332"/>
            <a:ext cx="2791330" cy="2583386"/>
          </a:xfrm>
          <a:prstGeom prst="rect">
            <a:avLst/>
          </a:prstGeom>
          <a:noFill/>
          <a:ln>
            <a:solidFill>
              <a:srgbClr val="E61357"/>
            </a:solidFill>
          </a:ln>
        </p:spPr>
        <p:txBody>
          <a:bodyPr vert="horz" lIns="91440" tIns="45720" rIns="91440" bIns="45720" rtlCol="0" anchor="t">
            <a:noAutofit/>
          </a:bodyPr>
          <a:lstStyle>
            <a:lvl1pPr marL="342900" indent="-342900" algn="l" defTabSz="914400" rtl="0" eaLnBrk="1" latinLnBrk="0" hangingPunct="1">
              <a:spcBef>
                <a:spcPct val="20000"/>
              </a:spcBef>
              <a:buFont typeface="Arial" panose="020B0604020202020204" pitchFamily="34" charset="0"/>
              <a:buChar char="•"/>
              <a:defRPr sz="2400" kern="1200">
                <a:solidFill>
                  <a:srgbClr val="66686B"/>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1200"/>
              </a:spcBef>
              <a:buClr>
                <a:srgbClr val="D60C46"/>
              </a:buClr>
              <a:buFont typeface="Courier New" panose="02070309020205020404" pitchFamily="49" charset="0"/>
              <a:buChar char="o"/>
            </a:pPr>
            <a:r>
              <a:rPr lang="en-US" sz="2000" dirty="0">
                <a:solidFill>
                  <a:schemeClr val="tx1">
                    <a:lumMod val="75000"/>
                    <a:lumOff val="25000"/>
                  </a:schemeClr>
                </a:solidFill>
                <a:latin typeface="Calibri" panose="020F0502020204030204" pitchFamily="34" charset="0"/>
                <a:ea typeface="ＭＳ Ｐゴシック"/>
                <a:cs typeface="Calibri" panose="020F0502020204030204" pitchFamily="34" charset="0"/>
              </a:rPr>
              <a:t>Internal review</a:t>
            </a:r>
          </a:p>
          <a:p>
            <a:pPr>
              <a:spcBef>
                <a:spcPts val="1200"/>
              </a:spcBef>
              <a:buClr>
                <a:srgbClr val="D60C46"/>
              </a:buClr>
              <a:buFont typeface="Courier New" panose="02070309020205020404" pitchFamily="49" charset="0"/>
              <a:buChar char="o"/>
            </a:pPr>
            <a:r>
              <a:rPr lang="en-US" sz="2000" dirty="0">
                <a:solidFill>
                  <a:schemeClr val="tx1">
                    <a:lumMod val="75000"/>
                    <a:lumOff val="25000"/>
                  </a:schemeClr>
                </a:solidFill>
                <a:latin typeface="Calibri" panose="020F0502020204030204" pitchFamily="34" charset="0"/>
                <a:ea typeface="ＭＳ Ｐゴシック"/>
                <a:cs typeface="Calibri" panose="020F0502020204030204" pitchFamily="34" charset="0"/>
              </a:rPr>
              <a:t>Learning exercise</a:t>
            </a:r>
          </a:p>
          <a:p>
            <a:pPr>
              <a:spcBef>
                <a:spcPts val="1200"/>
              </a:spcBef>
              <a:buClr>
                <a:srgbClr val="D60C46"/>
              </a:buClr>
              <a:buFont typeface="Courier New" panose="02070309020205020404" pitchFamily="49" charset="0"/>
              <a:buChar char="o"/>
            </a:pPr>
            <a:r>
              <a:rPr lang="en-US" sz="2000" dirty="0">
                <a:solidFill>
                  <a:schemeClr val="tx1">
                    <a:lumMod val="75000"/>
                    <a:lumOff val="25000"/>
                  </a:schemeClr>
                </a:solidFill>
                <a:latin typeface="Calibri" panose="020F0502020204030204" pitchFamily="34" charset="0"/>
                <a:ea typeface="ＭＳ Ｐゴシック"/>
                <a:cs typeface="Calibri" panose="020F0502020204030204" pitchFamily="34" charset="0"/>
              </a:rPr>
              <a:t>Picture of current performance</a:t>
            </a:r>
          </a:p>
          <a:p>
            <a:pPr>
              <a:spcBef>
                <a:spcPts val="1200"/>
              </a:spcBef>
              <a:buClr>
                <a:srgbClr val="D60C46"/>
              </a:buClr>
              <a:buFont typeface="Courier New" panose="02070309020205020404" pitchFamily="49" charset="0"/>
              <a:buChar char="o"/>
            </a:pPr>
            <a:r>
              <a:rPr lang="en-US" sz="2000" dirty="0">
                <a:solidFill>
                  <a:schemeClr val="tx1">
                    <a:lumMod val="75000"/>
                    <a:lumOff val="25000"/>
                  </a:schemeClr>
                </a:solidFill>
                <a:latin typeface="Calibri" panose="020F0502020204030204" pitchFamily="34" charset="0"/>
                <a:ea typeface="ＭＳ Ｐゴシック"/>
                <a:cs typeface="Calibri" panose="020F0502020204030204" pitchFamily="34" charset="0"/>
              </a:rPr>
              <a:t>Identify where to improve</a:t>
            </a:r>
            <a:endParaRPr lang="fr-CH" sz="2000" dirty="0">
              <a:solidFill>
                <a:schemeClr val="tx1">
                  <a:lumMod val="75000"/>
                  <a:lumOff val="25000"/>
                </a:schemeClr>
              </a:solidFill>
              <a:latin typeface="Calibri" panose="020F0502020204030204" pitchFamily="34" charset="0"/>
              <a:ea typeface="ＭＳ Ｐゴシック" pitchFamily="34" charset="-128"/>
              <a:cs typeface="Calibri" panose="020F0502020204030204" pitchFamily="34" charset="0"/>
            </a:endParaRPr>
          </a:p>
        </p:txBody>
      </p:sp>
      <p:pic>
        <p:nvPicPr>
          <p:cNvPr id="4" name="Graphic 3" descr="Magnifying glass with solid fill">
            <a:extLst>
              <a:ext uri="{FF2B5EF4-FFF2-40B4-BE49-F238E27FC236}">
                <a16:creationId xmlns:a16="http://schemas.microsoft.com/office/drawing/2014/main" id="{27351CCF-6036-C7F6-389E-FBE584BEE86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352" y="1707353"/>
            <a:ext cx="914400" cy="914400"/>
          </a:xfrm>
          <a:prstGeom prst="rect">
            <a:avLst/>
          </a:prstGeom>
        </p:spPr>
      </p:pic>
      <p:pic>
        <p:nvPicPr>
          <p:cNvPr id="5" name="Graphic 4" descr="Clipboard Mixed with solid fill">
            <a:extLst>
              <a:ext uri="{FF2B5EF4-FFF2-40B4-BE49-F238E27FC236}">
                <a16:creationId xmlns:a16="http://schemas.microsoft.com/office/drawing/2014/main" id="{EC0B3452-4920-3257-9139-3638FB0B506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24058" y="1669033"/>
            <a:ext cx="914400" cy="914400"/>
          </a:xfrm>
          <a:prstGeom prst="rect">
            <a:avLst/>
          </a:prstGeom>
        </p:spPr>
      </p:pic>
      <p:pic>
        <p:nvPicPr>
          <p:cNvPr id="7" name="Graphic 6" descr="Ribbon with solid fill">
            <a:extLst>
              <a:ext uri="{FF2B5EF4-FFF2-40B4-BE49-F238E27FC236}">
                <a16:creationId xmlns:a16="http://schemas.microsoft.com/office/drawing/2014/main" id="{2F36F2AB-4CD0-6B6B-7D6A-38A8FC8026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155402" y="1669033"/>
            <a:ext cx="914400" cy="914400"/>
          </a:xfrm>
          <a:prstGeom prst="rect">
            <a:avLst/>
          </a:prstGeom>
        </p:spPr>
      </p:pic>
      <p:sp>
        <p:nvSpPr>
          <p:cNvPr id="8" name="Text Placeholder 2">
            <a:extLst>
              <a:ext uri="{FF2B5EF4-FFF2-40B4-BE49-F238E27FC236}">
                <a16:creationId xmlns:a16="http://schemas.microsoft.com/office/drawing/2014/main" id="{A1AA3F40-3E81-A2D3-019C-59480CBE3706}"/>
              </a:ext>
            </a:extLst>
          </p:cNvPr>
          <p:cNvSpPr txBox="1">
            <a:spLocks/>
          </p:cNvSpPr>
          <p:nvPr/>
        </p:nvSpPr>
        <p:spPr>
          <a:xfrm>
            <a:off x="4083941" y="1773552"/>
            <a:ext cx="1834094" cy="705362"/>
          </a:xfrm>
          <a:prstGeom prst="rect">
            <a:avLst/>
          </a:prstGeom>
          <a:solidFill>
            <a:srgbClr val="00B0F0"/>
          </a:solidFill>
          <a:ln>
            <a:noFill/>
          </a:ln>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2400" kern="1200">
                <a:solidFill>
                  <a:srgbClr val="66686B"/>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Clr>
                <a:srgbClr val="E84456"/>
              </a:buClr>
              <a:buFont typeface="Arial" panose="020B0604020202020204" pitchFamily="34" charset="0"/>
              <a:buNone/>
            </a:pPr>
            <a:r>
              <a:rPr lang="en-US" dirty="0">
                <a:solidFill>
                  <a:schemeClr val="bg1"/>
                </a:solidFill>
                <a:latin typeface="Calibri" panose="020F0502020204030204" pitchFamily="34" charset="0"/>
                <a:ea typeface="ＭＳ Ｐゴシック"/>
                <a:cs typeface="Calibri" panose="020F0502020204030204" pitchFamily="34" charset="0"/>
              </a:rPr>
              <a:t>Independent verification</a:t>
            </a:r>
          </a:p>
        </p:txBody>
      </p:sp>
      <p:sp>
        <p:nvSpPr>
          <p:cNvPr id="9" name="Text Placeholder 2">
            <a:extLst>
              <a:ext uri="{FF2B5EF4-FFF2-40B4-BE49-F238E27FC236}">
                <a16:creationId xmlns:a16="http://schemas.microsoft.com/office/drawing/2014/main" id="{774EF59F-7D94-E32E-B8D5-97B5BB9F335B}"/>
              </a:ext>
            </a:extLst>
          </p:cNvPr>
          <p:cNvSpPr txBox="1">
            <a:spLocks/>
          </p:cNvSpPr>
          <p:nvPr/>
        </p:nvSpPr>
        <p:spPr>
          <a:xfrm>
            <a:off x="7139647" y="1773552"/>
            <a:ext cx="1834094" cy="705362"/>
          </a:xfrm>
          <a:prstGeom prst="rect">
            <a:avLst/>
          </a:prstGeom>
          <a:solidFill>
            <a:srgbClr val="0070C0"/>
          </a:solidFill>
          <a:ln>
            <a:noFill/>
          </a:ln>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2400" kern="1200">
                <a:solidFill>
                  <a:srgbClr val="66686B"/>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Clr>
                <a:srgbClr val="E84456"/>
              </a:buClr>
              <a:buFont typeface="Arial" panose="020B0604020202020204" pitchFamily="34" charset="0"/>
              <a:buNone/>
            </a:pPr>
            <a:r>
              <a:rPr lang="en-US" dirty="0">
                <a:solidFill>
                  <a:schemeClr val="bg1"/>
                </a:solidFill>
                <a:latin typeface="Calibri" panose="020F0502020204030204" pitchFamily="34" charset="0"/>
                <a:ea typeface="ＭＳ Ｐゴシック"/>
                <a:cs typeface="Calibri" panose="020F0502020204030204" pitchFamily="34" charset="0"/>
              </a:rPr>
              <a:t>Certification</a:t>
            </a:r>
          </a:p>
        </p:txBody>
      </p:sp>
      <p:sp>
        <p:nvSpPr>
          <p:cNvPr id="10" name="Text Placeholder 2">
            <a:extLst>
              <a:ext uri="{FF2B5EF4-FFF2-40B4-BE49-F238E27FC236}">
                <a16:creationId xmlns:a16="http://schemas.microsoft.com/office/drawing/2014/main" id="{F61D8936-4766-4D51-A7D8-CB17FA8703A1}"/>
              </a:ext>
            </a:extLst>
          </p:cNvPr>
          <p:cNvSpPr txBox="1">
            <a:spLocks/>
          </p:cNvSpPr>
          <p:nvPr/>
        </p:nvSpPr>
        <p:spPr>
          <a:xfrm>
            <a:off x="3176335" y="2822332"/>
            <a:ext cx="2791330" cy="2583386"/>
          </a:xfrm>
          <a:prstGeom prst="rect">
            <a:avLst/>
          </a:prstGeom>
          <a:noFill/>
          <a:ln>
            <a:solidFill>
              <a:srgbClr val="00B0F0"/>
            </a:solidFill>
          </a:ln>
        </p:spPr>
        <p:txBody>
          <a:bodyPr vert="horz" lIns="91440" tIns="45720" rIns="91440" bIns="45720" rtlCol="0" anchor="t">
            <a:noAutofit/>
          </a:bodyPr>
          <a:lstStyle>
            <a:lvl1pPr marL="342900" indent="-342900" algn="l" defTabSz="914400" rtl="0" eaLnBrk="1" latinLnBrk="0" hangingPunct="1">
              <a:spcBef>
                <a:spcPct val="20000"/>
              </a:spcBef>
              <a:buFont typeface="Arial" panose="020B0604020202020204" pitchFamily="34" charset="0"/>
              <a:buChar char="•"/>
              <a:defRPr sz="2400" kern="1200">
                <a:solidFill>
                  <a:srgbClr val="66686B"/>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1200"/>
              </a:spcBef>
              <a:buClr>
                <a:srgbClr val="00B0F0"/>
              </a:buClr>
              <a:buFont typeface="Courier New" panose="02070309020205020404" pitchFamily="49" charset="0"/>
              <a:buChar char="o"/>
            </a:pPr>
            <a:r>
              <a:rPr lang="en-US" sz="2000" dirty="0">
                <a:latin typeface="Calibri" panose="020F0502020204030204" pitchFamily="34" charset="0"/>
                <a:cs typeface="Calibri" panose="020F0502020204030204" pitchFamily="34" charset="0"/>
              </a:rPr>
              <a:t>External independent assessment</a:t>
            </a:r>
          </a:p>
          <a:p>
            <a:pPr>
              <a:spcBef>
                <a:spcPts val="1200"/>
              </a:spcBef>
              <a:buClr>
                <a:srgbClr val="00B0F0"/>
              </a:buClr>
              <a:buFont typeface="Courier New" panose="02070309020205020404" pitchFamily="49" charset="0"/>
              <a:buChar char="o"/>
            </a:pPr>
            <a:r>
              <a:rPr lang="en-US" sz="2000" dirty="0">
                <a:latin typeface="Calibri" panose="020F0502020204030204" pitchFamily="34" charset="0"/>
                <a:cs typeface="Calibri" panose="020F0502020204030204" pitchFamily="34" charset="0"/>
              </a:rPr>
              <a:t>Comprehensive analysis of how CHS is applied</a:t>
            </a:r>
            <a:endParaRPr lang="fr-CH" sz="2000" dirty="0">
              <a:solidFill>
                <a:schemeClr val="tx1">
                  <a:lumMod val="75000"/>
                  <a:lumOff val="25000"/>
                </a:schemeClr>
              </a:solidFill>
              <a:latin typeface="Calibri" panose="020F0502020204030204" pitchFamily="34" charset="0"/>
              <a:ea typeface="ＭＳ Ｐゴシック" pitchFamily="34" charset="-128"/>
              <a:cs typeface="Calibri" panose="020F0502020204030204" pitchFamily="34" charset="0"/>
            </a:endParaRPr>
          </a:p>
          <a:p>
            <a:pPr>
              <a:spcBef>
                <a:spcPts val="1200"/>
              </a:spcBef>
              <a:buClr>
                <a:srgbClr val="00B0F0"/>
              </a:buClr>
              <a:buFont typeface="Courier New" panose="02070309020205020404" pitchFamily="49" charset="0"/>
              <a:buChar char="o"/>
            </a:pPr>
            <a:r>
              <a:rPr lang="fr-CH" sz="2000" dirty="0" err="1">
                <a:solidFill>
                  <a:schemeClr val="tx1">
                    <a:lumMod val="75000"/>
                    <a:lumOff val="25000"/>
                  </a:schemeClr>
                </a:solidFill>
                <a:latin typeface="Calibri" panose="020F0502020204030204" pitchFamily="34" charset="0"/>
                <a:ea typeface="ＭＳ Ｐゴシック" pitchFamily="34" charset="-128"/>
                <a:cs typeface="Calibri" panose="020F0502020204030204" pitchFamily="34" charset="0"/>
              </a:rPr>
              <a:t>Improvement</a:t>
            </a:r>
            <a:r>
              <a:rPr lang="fr-CH" sz="2000" dirty="0">
                <a:solidFill>
                  <a:schemeClr val="tx1">
                    <a:lumMod val="75000"/>
                    <a:lumOff val="25000"/>
                  </a:schemeClr>
                </a:solidFill>
                <a:latin typeface="Calibri" panose="020F0502020204030204" pitchFamily="34" charset="0"/>
                <a:ea typeface="ＭＳ Ｐゴシック" pitchFamily="34" charset="-128"/>
                <a:cs typeface="Calibri" panose="020F0502020204030204" pitchFamily="34" charset="0"/>
              </a:rPr>
              <a:t> plan</a:t>
            </a:r>
            <a:endParaRPr lang="en-US" sz="2000" dirty="0">
              <a:latin typeface="Calibri" panose="020F0502020204030204" pitchFamily="34" charset="0"/>
              <a:cs typeface="Calibri" panose="020F0502020204030204" pitchFamily="34" charset="0"/>
            </a:endParaRPr>
          </a:p>
        </p:txBody>
      </p:sp>
      <p:sp>
        <p:nvSpPr>
          <p:cNvPr id="11" name="Text Placeholder 2">
            <a:extLst>
              <a:ext uri="{FF2B5EF4-FFF2-40B4-BE49-F238E27FC236}">
                <a16:creationId xmlns:a16="http://schemas.microsoft.com/office/drawing/2014/main" id="{5DACDBBD-7AC0-8F93-7EC7-A3A1619B71C9}"/>
              </a:ext>
            </a:extLst>
          </p:cNvPr>
          <p:cNvSpPr txBox="1">
            <a:spLocks/>
          </p:cNvSpPr>
          <p:nvPr/>
        </p:nvSpPr>
        <p:spPr>
          <a:xfrm>
            <a:off x="6199652" y="2822332"/>
            <a:ext cx="2791330" cy="2583386"/>
          </a:xfrm>
          <a:prstGeom prst="rect">
            <a:avLst/>
          </a:prstGeom>
          <a:noFill/>
          <a:ln>
            <a:solidFill>
              <a:srgbClr val="0070C0"/>
            </a:solidFill>
          </a:ln>
        </p:spPr>
        <p:txBody>
          <a:bodyPr vert="horz" lIns="91440" tIns="45720" rIns="91440" bIns="45720" rtlCol="0" anchor="t">
            <a:noAutofit/>
          </a:bodyPr>
          <a:lstStyle>
            <a:lvl1pPr marL="342900" indent="-342900" algn="l" defTabSz="914400" rtl="0" eaLnBrk="1" latinLnBrk="0" hangingPunct="1">
              <a:spcBef>
                <a:spcPct val="20000"/>
              </a:spcBef>
              <a:buFont typeface="Arial" panose="020B0604020202020204" pitchFamily="34" charset="0"/>
              <a:buChar char="•"/>
              <a:defRPr sz="2400" kern="1200">
                <a:solidFill>
                  <a:srgbClr val="66686B"/>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1200"/>
              </a:spcBef>
              <a:buClr>
                <a:srgbClr val="0070C0"/>
              </a:buClr>
              <a:buFont typeface="Courier New" panose="02070309020205020404" pitchFamily="49" charset="0"/>
              <a:buChar char="o"/>
            </a:pPr>
            <a:r>
              <a:rPr lang="en-US" sz="2000" dirty="0">
                <a:latin typeface="Calibri" panose="020F0502020204030204" pitchFamily="34" charset="0"/>
                <a:cs typeface="Calibri" panose="020F0502020204030204" pitchFamily="34" charset="0"/>
              </a:rPr>
              <a:t>External independent assessment</a:t>
            </a:r>
          </a:p>
          <a:p>
            <a:pPr>
              <a:spcBef>
                <a:spcPts val="1200"/>
              </a:spcBef>
              <a:buClr>
                <a:srgbClr val="0070C0"/>
              </a:buClr>
              <a:buFont typeface="Courier New" panose="02070309020205020404" pitchFamily="49" charset="0"/>
              <a:buChar char="o"/>
            </a:pPr>
            <a:r>
              <a:rPr lang="en-US" sz="2000" dirty="0">
                <a:latin typeface="Calibri" panose="020F0502020204030204" pitchFamily="34" charset="0"/>
                <a:cs typeface="Calibri" panose="020F0502020204030204" pitchFamily="34" charset="0"/>
              </a:rPr>
              <a:t>Test of how CHS is applied</a:t>
            </a:r>
          </a:p>
          <a:p>
            <a:pPr>
              <a:spcBef>
                <a:spcPts val="1200"/>
              </a:spcBef>
              <a:buClr>
                <a:srgbClr val="0070C0"/>
              </a:buClr>
              <a:buFont typeface="Courier New" panose="02070309020205020404" pitchFamily="49" charset="0"/>
              <a:buChar char="o"/>
            </a:pPr>
            <a:r>
              <a:rPr lang="en-US" sz="2000" dirty="0">
                <a:latin typeface="Calibri" panose="020F0502020204030204" pitchFamily="34" charset="0"/>
                <a:cs typeface="Calibri" panose="020F0502020204030204" pitchFamily="34" charset="0"/>
              </a:rPr>
              <a:t>Could result in certificate</a:t>
            </a:r>
            <a:endParaRPr lang="fr-CH" sz="2000" b="1" dirty="0">
              <a:solidFill>
                <a:schemeClr val="tx1">
                  <a:lumMod val="75000"/>
                  <a:lumOff val="25000"/>
                </a:schemeClr>
              </a:solidFill>
              <a:latin typeface="Calibri" panose="020F0502020204030204" pitchFamily="34" charset="0"/>
              <a:ea typeface="ＭＳ Ｐゴシック" pitchFamily="34" charset="-128"/>
              <a:cs typeface="Calibri" panose="020F0502020204030204" pitchFamily="34" charset="0"/>
            </a:endParaRPr>
          </a:p>
        </p:txBody>
      </p:sp>
      <p:sp>
        <p:nvSpPr>
          <p:cNvPr id="6" name="ZoneTexte 5">
            <a:extLst>
              <a:ext uri="{FF2B5EF4-FFF2-40B4-BE49-F238E27FC236}">
                <a16:creationId xmlns:a16="http://schemas.microsoft.com/office/drawing/2014/main" id="{2276A1F8-61EF-C94F-9C23-AB00869FDC1A}"/>
              </a:ext>
            </a:extLst>
          </p:cNvPr>
          <p:cNvSpPr txBox="1"/>
          <p:nvPr/>
        </p:nvSpPr>
        <p:spPr>
          <a:xfrm>
            <a:off x="135468" y="5638800"/>
            <a:ext cx="3299710" cy="477054"/>
          </a:xfrm>
          <a:prstGeom prst="rect">
            <a:avLst/>
          </a:prstGeom>
          <a:noFill/>
        </p:spPr>
        <p:txBody>
          <a:bodyPr wrap="square" rtlCol="0">
            <a:spAutoFit/>
          </a:bodyPr>
          <a:lstStyle/>
          <a:p>
            <a:r>
              <a:rPr lang="fr-FR" sz="2500" dirty="0" err="1">
                <a:solidFill>
                  <a:schemeClr val="bg1">
                    <a:lumMod val="75000"/>
                  </a:schemeClr>
                </a:solidFill>
              </a:rPr>
              <a:t>www.</a:t>
            </a:r>
            <a:r>
              <a:rPr lang="fr-FR" sz="2500" b="1" dirty="0" err="1">
                <a:solidFill>
                  <a:srgbClr val="D60C46"/>
                </a:solidFill>
              </a:rPr>
              <a:t>chs</a:t>
            </a:r>
            <a:r>
              <a:rPr lang="fr-FR" sz="2500" b="1" dirty="0" err="1">
                <a:solidFill>
                  <a:srgbClr val="9D9D9C"/>
                </a:solidFill>
              </a:rPr>
              <a:t>alliance</a:t>
            </a:r>
            <a:r>
              <a:rPr lang="fr-FR" sz="2500" dirty="0" err="1">
                <a:solidFill>
                  <a:schemeClr val="bg1">
                    <a:lumMod val="75000"/>
                  </a:schemeClr>
                </a:solidFill>
              </a:rPr>
              <a:t>.org</a:t>
            </a:r>
            <a:endParaRPr lang="fr-FR" sz="2500" dirty="0">
              <a:solidFill>
                <a:schemeClr val="bg1">
                  <a:lumMod val="75000"/>
                </a:schemeClr>
              </a:solidFill>
            </a:endParaRPr>
          </a:p>
        </p:txBody>
      </p:sp>
      <p:sp>
        <p:nvSpPr>
          <p:cNvPr id="13" name="ZoneTexte 12">
            <a:extLst>
              <a:ext uri="{FF2B5EF4-FFF2-40B4-BE49-F238E27FC236}">
                <a16:creationId xmlns:a16="http://schemas.microsoft.com/office/drawing/2014/main" id="{6EE7611C-BBB9-8646-B0D2-49485ECE130D}"/>
              </a:ext>
            </a:extLst>
          </p:cNvPr>
          <p:cNvSpPr txBox="1"/>
          <p:nvPr/>
        </p:nvSpPr>
        <p:spPr>
          <a:xfrm>
            <a:off x="4956797" y="5600852"/>
            <a:ext cx="2242641" cy="477054"/>
          </a:xfrm>
          <a:prstGeom prst="rect">
            <a:avLst/>
          </a:prstGeom>
          <a:noFill/>
        </p:spPr>
        <p:txBody>
          <a:bodyPr wrap="square" rtlCol="0">
            <a:spAutoFit/>
          </a:bodyPr>
          <a:lstStyle/>
          <a:p>
            <a:r>
              <a:rPr lang="fr-FR" sz="2500" dirty="0" err="1">
                <a:solidFill>
                  <a:schemeClr val="bg1">
                    <a:lumMod val="75000"/>
                  </a:schemeClr>
                </a:solidFill>
              </a:rPr>
              <a:t>www.</a:t>
            </a:r>
            <a:r>
              <a:rPr lang="fr-FR" sz="2500" b="1" dirty="0" err="1">
                <a:solidFill>
                  <a:srgbClr val="2989EE"/>
                </a:solidFill>
              </a:rPr>
              <a:t>hqai</a:t>
            </a:r>
            <a:r>
              <a:rPr lang="fr-FR" sz="2500" dirty="0" err="1">
                <a:solidFill>
                  <a:schemeClr val="bg1">
                    <a:lumMod val="75000"/>
                  </a:schemeClr>
                </a:solidFill>
              </a:rPr>
              <a:t>.org</a:t>
            </a:r>
            <a:endParaRPr lang="fr-FR" sz="2500" dirty="0">
              <a:solidFill>
                <a:schemeClr val="bg1">
                  <a:lumMod val="75000"/>
                </a:schemeClr>
              </a:solidFill>
            </a:endParaRPr>
          </a:p>
        </p:txBody>
      </p:sp>
    </p:spTree>
    <p:extLst>
      <p:ext uri="{BB962C8B-B14F-4D97-AF65-F5344CB8AC3E}">
        <p14:creationId xmlns:p14="http://schemas.microsoft.com/office/powerpoint/2010/main" val="282105156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Of interest…</a:t>
            </a:r>
          </a:p>
          <a:p>
            <a:pPr>
              <a:defRPr/>
            </a:pPr>
            <a:endParaRPr lang="en-GB" noProof="0" dirty="0">
              <a:solidFill>
                <a:srgbClr val="00B050"/>
              </a:solidFill>
              <a:cs typeface="Calibri"/>
            </a:endParaRPr>
          </a:p>
        </p:txBody>
      </p:sp>
      <p:pic>
        <p:nvPicPr>
          <p:cNvPr id="11" name="Image 3">
            <a:extLst>
              <a:ext uri="{FF2B5EF4-FFF2-40B4-BE49-F238E27FC236}">
                <a16:creationId xmlns:a16="http://schemas.microsoft.com/office/drawing/2014/main" id="{DAA60372-E6C9-9A4F-AB09-70CD1C7DEBFE}"/>
              </a:ext>
            </a:extLst>
          </p:cNvPr>
          <p:cNvPicPr>
            <a:picLocks noChangeAspect="1"/>
          </p:cNvPicPr>
          <p:nvPr/>
        </p:nvPicPr>
        <p:blipFill rotWithShape="1">
          <a:blip r:embed="rId2"/>
          <a:srcRect r="19245"/>
          <a:stretch/>
        </p:blipFill>
        <p:spPr>
          <a:xfrm>
            <a:off x="954541" y="1794398"/>
            <a:ext cx="5766057" cy="4310347"/>
          </a:xfrm>
          <a:prstGeom prst="rect">
            <a:avLst/>
          </a:prstGeom>
        </p:spPr>
      </p:pic>
      <p:sp>
        <p:nvSpPr>
          <p:cNvPr id="2" name="TextBox 1">
            <a:extLst>
              <a:ext uri="{FF2B5EF4-FFF2-40B4-BE49-F238E27FC236}">
                <a16:creationId xmlns:a16="http://schemas.microsoft.com/office/drawing/2014/main" id="{647F1F83-8623-99CD-1FD5-BDEAB560E7C0}"/>
              </a:ext>
            </a:extLst>
          </p:cNvPr>
          <p:cNvSpPr txBox="1"/>
          <p:nvPr/>
        </p:nvSpPr>
        <p:spPr>
          <a:xfrm>
            <a:off x="4367869" y="1794362"/>
            <a:ext cx="1108364" cy="369332"/>
          </a:xfrm>
          <a:prstGeom prst="rect">
            <a:avLst/>
          </a:prstGeom>
          <a:noFill/>
        </p:spPr>
        <p:txBody>
          <a:bodyPr wrap="square" rtlCol="0">
            <a:spAutoFit/>
          </a:bodyPr>
          <a:lstStyle/>
          <a:p>
            <a:r>
              <a:rPr lang="en-CH" dirty="0"/>
              <a:t>2014 CHS</a:t>
            </a:r>
          </a:p>
        </p:txBody>
      </p:sp>
      <p:sp>
        <p:nvSpPr>
          <p:cNvPr id="3" name="TextBox 2">
            <a:extLst>
              <a:ext uri="{FF2B5EF4-FFF2-40B4-BE49-F238E27FC236}">
                <a16:creationId xmlns:a16="http://schemas.microsoft.com/office/drawing/2014/main" id="{21BA380A-71A5-372A-74F3-7799C3CDF056}"/>
              </a:ext>
            </a:extLst>
          </p:cNvPr>
          <p:cNvSpPr txBox="1"/>
          <p:nvPr/>
        </p:nvSpPr>
        <p:spPr>
          <a:xfrm>
            <a:off x="5556055" y="1795894"/>
            <a:ext cx="1108364" cy="369332"/>
          </a:xfrm>
          <a:prstGeom prst="rect">
            <a:avLst/>
          </a:prstGeom>
          <a:noFill/>
        </p:spPr>
        <p:txBody>
          <a:bodyPr wrap="square" rtlCol="0">
            <a:spAutoFit/>
          </a:bodyPr>
          <a:lstStyle/>
          <a:p>
            <a:r>
              <a:rPr lang="en-CH" dirty="0">
                <a:solidFill>
                  <a:srgbClr val="0C079F"/>
                </a:solidFill>
              </a:rPr>
              <a:t>2024 CHS</a:t>
            </a:r>
          </a:p>
        </p:txBody>
      </p:sp>
      <p:pic>
        <p:nvPicPr>
          <p:cNvPr id="10" name="Graphic 9" descr="Badge 1 with solid fill">
            <a:extLst>
              <a:ext uri="{FF2B5EF4-FFF2-40B4-BE49-F238E27FC236}">
                <a16:creationId xmlns:a16="http://schemas.microsoft.com/office/drawing/2014/main" id="{D81F2F46-C621-5A0B-60A4-8015DFAC824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32787" y="3450678"/>
            <a:ext cx="432000" cy="432000"/>
          </a:xfrm>
          <a:prstGeom prst="rect">
            <a:avLst/>
          </a:prstGeom>
        </p:spPr>
      </p:pic>
      <p:pic>
        <p:nvPicPr>
          <p:cNvPr id="13" name="Graphic 12" descr="Badge with solid fill">
            <a:extLst>
              <a:ext uri="{FF2B5EF4-FFF2-40B4-BE49-F238E27FC236}">
                <a16:creationId xmlns:a16="http://schemas.microsoft.com/office/drawing/2014/main" id="{06C89DD2-3EA7-185A-458E-5A242F634C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28234" y="2728149"/>
            <a:ext cx="432000" cy="432000"/>
          </a:xfrm>
          <a:prstGeom prst="rect">
            <a:avLst/>
          </a:prstGeom>
        </p:spPr>
      </p:pic>
      <p:pic>
        <p:nvPicPr>
          <p:cNvPr id="15" name="Graphic 14" descr="Badge 3 with solid fill">
            <a:extLst>
              <a:ext uri="{FF2B5EF4-FFF2-40B4-BE49-F238E27FC236}">
                <a16:creationId xmlns:a16="http://schemas.microsoft.com/office/drawing/2014/main" id="{C1274F62-7447-A56F-695F-F3C887D33F2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24736" y="3085502"/>
            <a:ext cx="432000" cy="432000"/>
          </a:xfrm>
          <a:prstGeom prst="rect">
            <a:avLst/>
          </a:prstGeom>
        </p:spPr>
      </p:pic>
      <p:pic>
        <p:nvPicPr>
          <p:cNvPr id="17" name="Graphic 16" descr="Badge 4 with solid fill">
            <a:extLst>
              <a:ext uri="{FF2B5EF4-FFF2-40B4-BE49-F238E27FC236}">
                <a16:creationId xmlns:a16="http://schemas.microsoft.com/office/drawing/2014/main" id="{4302AB55-A72A-47B2-1EED-C0DF6A2C823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189829" y="3090065"/>
            <a:ext cx="432000" cy="432000"/>
          </a:xfrm>
          <a:prstGeom prst="rect">
            <a:avLst/>
          </a:prstGeom>
        </p:spPr>
      </p:pic>
      <p:pic>
        <p:nvPicPr>
          <p:cNvPr id="19" name="Graphic 18" descr="Badge 5 with solid fill">
            <a:extLst>
              <a:ext uri="{FF2B5EF4-FFF2-40B4-BE49-F238E27FC236}">
                <a16:creationId xmlns:a16="http://schemas.microsoft.com/office/drawing/2014/main" id="{9E2F6C49-A117-0D77-292C-B4B6100C437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827977" y="3822964"/>
            <a:ext cx="432000" cy="432000"/>
          </a:xfrm>
          <a:prstGeom prst="rect">
            <a:avLst/>
          </a:prstGeom>
        </p:spPr>
      </p:pic>
      <p:pic>
        <p:nvPicPr>
          <p:cNvPr id="21" name="Graphic 20" descr="Badge 6 with solid fill">
            <a:extLst>
              <a:ext uri="{FF2B5EF4-FFF2-40B4-BE49-F238E27FC236}">
                <a16:creationId xmlns:a16="http://schemas.microsoft.com/office/drawing/2014/main" id="{2A9CB66F-5097-065D-9915-CBCFD2874D8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833939" y="4204695"/>
            <a:ext cx="432000" cy="432000"/>
          </a:xfrm>
          <a:prstGeom prst="rect">
            <a:avLst/>
          </a:prstGeom>
        </p:spPr>
      </p:pic>
      <p:pic>
        <p:nvPicPr>
          <p:cNvPr id="23" name="Graphic 22" descr="Badge 7 with solid fill">
            <a:extLst>
              <a:ext uri="{FF2B5EF4-FFF2-40B4-BE49-F238E27FC236}">
                <a16:creationId xmlns:a16="http://schemas.microsoft.com/office/drawing/2014/main" id="{E9FE0AF7-EA5A-08BA-9226-EBE8A190C2B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833940" y="4571899"/>
            <a:ext cx="432000" cy="432000"/>
          </a:xfrm>
          <a:prstGeom prst="rect">
            <a:avLst/>
          </a:prstGeom>
        </p:spPr>
      </p:pic>
      <p:pic>
        <p:nvPicPr>
          <p:cNvPr id="27" name="Graphic 26" descr="Badge 9 with solid fill">
            <a:extLst>
              <a:ext uri="{FF2B5EF4-FFF2-40B4-BE49-F238E27FC236}">
                <a16:creationId xmlns:a16="http://schemas.microsoft.com/office/drawing/2014/main" id="{8AA42C8E-77B0-A5C0-4F75-8F5A6586006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839923" y="5301462"/>
            <a:ext cx="432000" cy="432000"/>
          </a:xfrm>
          <a:prstGeom prst="rect">
            <a:avLst/>
          </a:prstGeom>
        </p:spPr>
      </p:pic>
      <p:pic>
        <p:nvPicPr>
          <p:cNvPr id="25" name="Graphic 24" descr="Badge 8 with solid fill">
            <a:extLst>
              <a:ext uri="{FF2B5EF4-FFF2-40B4-BE49-F238E27FC236}">
                <a16:creationId xmlns:a16="http://schemas.microsoft.com/office/drawing/2014/main" id="{7A349FFD-CEBF-6BAD-BE62-984343EE8759}"/>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835678" y="4929838"/>
            <a:ext cx="432000" cy="432000"/>
          </a:xfrm>
          <a:prstGeom prst="rect">
            <a:avLst/>
          </a:prstGeom>
        </p:spPr>
      </p:pic>
      <p:pic>
        <p:nvPicPr>
          <p:cNvPr id="28" name="Graphic 27" descr="Badge with solid fill">
            <a:extLst>
              <a:ext uri="{FF2B5EF4-FFF2-40B4-BE49-F238E27FC236}">
                <a16:creationId xmlns:a16="http://schemas.microsoft.com/office/drawing/2014/main" id="{104C0595-3711-015E-EC68-F2257240A2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29751" y="2369587"/>
            <a:ext cx="432000" cy="432000"/>
          </a:xfrm>
          <a:prstGeom prst="rect">
            <a:avLst/>
          </a:prstGeom>
        </p:spPr>
      </p:pic>
    </p:spTree>
    <p:extLst>
      <p:ext uri="{BB962C8B-B14F-4D97-AF65-F5344CB8AC3E}">
        <p14:creationId xmlns:p14="http://schemas.microsoft.com/office/powerpoint/2010/main" val="25861585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58B06-02B4-7AA4-EFD0-4625902BEB59}"/>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3F6C939D-C119-E119-6F9F-7193F9238EFA}"/>
              </a:ext>
            </a:extLst>
          </p:cNvPr>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ea typeface="+mn-lt"/>
                <a:cs typeface="+mn-lt"/>
              </a:rPr>
              <a:t>CHS Commitment Tracker </a:t>
            </a:r>
            <a:endParaRPr lang="en-GB" noProof="0" dirty="0">
              <a:ea typeface="+mn-lt"/>
              <a:cs typeface="+mn-lt"/>
            </a:endParaRPr>
          </a:p>
          <a:p>
            <a:pPr>
              <a:defRPr/>
            </a:pPr>
            <a:endParaRPr lang="en-GB" noProof="0" dirty="0">
              <a:solidFill>
                <a:srgbClr val="00B050"/>
              </a:solidFill>
              <a:cs typeface="Calibri"/>
            </a:endParaRPr>
          </a:p>
        </p:txBody>
      </p:sp>
      <p:sp>
        <p:nvSpPr>
          <p:cNvPr id="2" name="Text Placeholder 2">
            <a:extLst>
              <a:ext uri="{FF2B5EF4-FFF2-40B4-BE49-F238E27FC236}">
                <a16:creationId xmlns:a16="http://schemas.microsoft.com/office/drawing/2014/main" id="{AE9A7091-6B7F-046E-C303-702635BB8C45}"/>
              </a:ext>
            </a:extLst>
          </p:cNvPr>
          <p:cNvSpPr txBox="1">
            <a:spLocks/>
          </p:cNvSpPr>
          <p:nvPr/>
        </p:nvSpPr>
        <p:spPr>
          <a:xfrm>
            <a:off x="685800" y="1266012"/>
            <a:ext cx="7772400" cy="407403"/>
          </a:xfrm>
          <a:prstGeom prst="rect">
            <a:avLst/>
          </a:prstGeom>
          <a:noFill/>
          <a:ln>
            <a:noFill/>
          </a:ln>
        </p:spPr>
        <p:txBody>
          <a:bodyPr vert="horz" lIns="91440" tIns="45720" rIns="91440" bIns="45720" rtlCol="0">
            <a:normAutofit/>
          </a:bodyPr>
          <a:lstStyle>
            <a:lvl1pPr marL="0" marR="0" indent="0" algn="l" defTabSz="457200" rtl="0" eaLnBrk="1" fontAlgn="auto" latinLnBrk="0" hangingPunct="1">
              <a:lnSpc>
                <a:spcPct val="100000"/>
              </a:lnSpc>
              <a:spcBef>
                <a:spcPct val="0"/>
              </a:spcBef>
              <a:spcAft>
                <a:spcPts val="0"/>
              </a:spcAft>
              <a:buClrTx/>
              <a:buSzTx/>
              <a:buFontTx/>
              <a:buNone/>
              <a:tabLst/>
              <a:defRPr sz="2000" i="1" kern="1200" baseline="0">
                <a:solidFill>
                  <a:srgbClr val="D60C46"/>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defRPr/>
            </a:pPr>
            <a:r>
              <a:rPr lang="en-GB" b="1" dirty="0">
                <a:solidFill>
                  <a:schemeClr val="accent1"/>
                </a:solidFill>
              </a:rPr>
              <a:t>https://</a:t>
            </a:r>
            <a:r>
              <a:rPr lang="en-GB" b="1" dirty="0" err="1">
                <a:solidFill>
                  <a:schemeClr val="accent1"/>
                </a:solidFill>
              </a:rPr>
              <a:t>chstracker.chsalliance.org</a:t>
            </a:r>
            <a:r>
              <a:rPr lang="en-GB" b="1" dirty="0">
                <a:solidFill>
                  <a:schemeClr val="accent1"/>
                </a:solidFill>
              </a:rPr>
              <a:t>/s/</a:t>
            </a:r>
          </a:p>
        </p:txBody>
      </p:sp>
      <p:pic>
        <p:nvPicPr>
          <p:cNvPr id="4" name="Picture 3" descr="A map of the world&#10;&#10;Description automatically generated">
            <a:extLst>
              <a:ext uri="{FF2B5EF4-FFF2-40B4-BE49-F238E27FC236}">
                <a16:creationId xmlns:a16="http://schemas.microsoft.com/office/drawing/2014/main" id="{9D7B60D0-2268-2AE2-07BF-543287BC3503}"/>
              </a:ext>
            </a:extLst>
          </p:cNvPr>
          <p:cNvPicPr>
            <a:picLocks noChangeAspect="1"/>
          </p:cNvPicPr>
          <p:nvPr/>
        </p:nvPicPr>
        <p:blipFill>
          <a:blip r:embed="rId2"/>
          <a:stretch>
            <a:fillRect/>
          </a:stretch>
        </p:blipFill>
        <p:spPr>
          <a:xfrm>
            <a:off x="1228993" y="1971374"/>
            <a:ext cx="6316009" cy="4133371"/>
          </a:xfrm>
          <a:prstGeom prst="rect">
            <a:avLst/>
          </a:prstGeom>
        </p:spPr>
      </p:pic>
    </p:spTree>
    <p:extLst>
      <p:ext uri="{BB962C8B-B14F-4D97-AF65-F5344CB8AC3E}">
        <p14:creationId xmlns:p14="http://schemas.microsoft.com/office/powerpoint/2010/main" val="815873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The CHS as a standard</a:t>
            </a:r>
          </a:p>
          <a:p>
            <a:pPr>
              <a:defRPr/>
            </a:pPr>
            <a:endParaRPr lang="en-GB" noProof="0" dirty="0">
              <a:solidFill>
                <a:srgbClr val="00B050"/>
              </a:solidFill>
              <a:cs typeface="Calibri"/>
            </a:endParaRPr>
          </a:p>
        </p:txBody>
      </p:sp>
      <p:sp>
        <p:nvSpPr>
          <p:cNvPr id="7" name="Text Placeholder 2"/>
          <p:cNvSpPr>
            <a:spLocks noGrp="1"/>
          </p:cNvSpPr>
          <p:nvPr>
            <p:ph idx="1"/>
          </p:nvPr>
        </p:nvSpPr>
        <p:spPr>
          <a:xfrm>
            <a:off x="685800" y="1739353"/>
            <a:ext cx="6444049" cy="4365391"/>
          </a:xfrm>
          <a:prstGeom prst="rect">
            <a:avLst/>
          </a:prstGeom>
          <a:noFill/>
          <a:ln>
            <a:noFill/>
          </a:ln>
        </p:spPr>
        <p:txBody>
          <a:bodyPr vert="horz" lIns="91440" tIns="45720" rIns="91440" bIns="45720" rtlCol="0">
            <a:normAutofit/>
          </a:bodyPr>
          <a:lstStyle>
            <a:lvl1pPr algn="l">
              <a:defRPr sz="2400">
                <a:solidFill>
                  <a:srgbClr val="66686B"/>
                </a:solidFill>
              </a:defRPr>
            </a:lvl1pPr>
          </a:lstStyle>
          <a:p>
            <a:r>
              <a:rPr lang="en-GB" altLang="fr-FR" noProof="0" dirty="0">
                <a:ea typeface="ＭＳ Ｐゴシック" pitchFamily="34" charset="-128"/>
              </a:rPr>
              <a:t>Puts </a:t>
            </a:r>
            <a:r>
              <a:rPr lang="en-GB" altLang="fr-FR" b="1" noProof="0" dirty="0">
                <a:ea typeface="ＭＳ Ｐゴシック" pitchFamily="34" charset="-128"/>
              </a:rPr>
              <a:t>Communities and people affected by crisis </a:t>
            </a:r>
            <a:r>
              <a:rPr lang="en-GB" altLang="fr-FR" noProof="0" dirty="0">
                <a:ea typeface="ＭＳ Ｐゴシック" pitchFamily="34" charset="-128"/>
              </a:rPr>
              <a:t>at the </a:t>
            </a:r>
            <a:r>
              <a:rPr lang="en-GB" altLang="fr-FR" b="1" noProof="0" dirty="0">
                <a:ea typeface="ＭＳ Ｐゴシック" pitchFamily="34" charset="-128"/>
              </a:rPr>
              <a:t>centre</a:t>
            </a:r>
          </a:p>
          <a:p>
            <a:r>
              <a:rPr lang="en-GB" altLang="fr-FR" noProof="0" dirty="0">
                <a:ea typeface="ＭＳ Ｐゴシック" pitchFamily="34" charset="-128"/>
              </a:rPr>
              <a:t>Based on the </a:t>
            </a:r>
            <a:r>
              <a:rPr lang="en-GB" altLang="fr-FR" b="1" noProof="0" dirty="0">
                <a:ea typeface="ＭＳ Ｐゴシック" pitchFamily="34" charset="-128"/>
              </a:rPr>
              <a:t>humanitarian principles</a:t>
            </a:r>
          </a:p>
          <a:p>
            <a:r>
              <a:rPr lang="en-GB" altLang="fr-FR" dirty="0">
                <a:ea typeface="ＭＳ Ｐゴシック" pitchFamily="34" charset="-128"/>
              </a:rPr>
              <a:t>Builds on the </a:t>
            </a:r>
            <a:r>
              <a:rPr lang="en-GB" altLang="fr-FR" b="1" dirty="0">
                <a:ea typeface="ＭＳ Ｐゴシック" pitchFamily="34" charset="-128"/>
              </a:rPr>
              <a:t>Sphere Humanitarian Charter</a:t>
            </a:r>
            <a:endParaRPr lang="en-GB" altLang="fr-FR" b="1" noProof="0" dirty="0">
              <a:ea typeface="ＭＳ Ｐゴシック" pitchFamily="34" charset="-128"/>
            </a:endParaRPr>
          </a:p>
          <a:p>
            <a:r>
              <a:rPr lang="en-GB" b="1" noProof="0" dirty="0"/>
              <a:t>Nine Commitments</a:t>
            </a:r>
            <a:endParaRPr lang="en-GB" noProof="0" dirty="0"/>
          </a:p>
          <a:p>
            <a:pPr marL="0" lvl="0" indent="0">
              <a:buNone/>
            </a:pPr>
            <a:endParaRPr lang="en-GB" noProof="0" dirty="0"/>
          </a:p>
          <a:p>
            <a:pPr marL="0" indent="0">
              <a:spcBef>
                <a:spcPts val="0"/>
              </a:spcBef>
              <a:buNone/>
            </a:pPr>
            <a:r>
              <a:rPr lang="en-GB" noProof="0" dirty="0"/>
              <a:t>Each commitment is accompanied by </a:t>
            </a:r>
          </a:p>
          <a:p>
            <a:pPr marL="0" indent="0">
              <a:spcBef>
                <a:spcPts val="0"/>
              </a:spcBef>
              <a:buNone/>
            </a:pPr>
            <a:r>
              <a:rPr lang="en-GB" dirty="0"/>
              <a:t>s</a:t>
            </a:r>
            <a:r>
              <a:rPr lang="en-GB" noProof="0" dirty="0" err="1"/>
              <a:t>upporting</a:t>
            </a:r>
            <a:r>
              <a:rPr lang="en-GB" noProof="0" dirty="0"/>
              <a:t> </a:t>
            </a:r>
            <a:r>
              <a:rPr lang="en-GB" b="1" noProof="0" dirty="0"/>
              <a:t>requirements</a:t>
            </a:r>
            <a:r>
              <a:rPr lang="en-GB" noProof="0" dirty="0"/>
              <a:t> – what needs to be done to achieve the commitment.</a:t>
            </a:r>
          </a:p>
          <a:p>
            <a:pPr marL="0" lvl="0" indent="0">
              <a:buNone/>
            </a:pPr>
            <a:endParaRPr lang="en-GB" noProof="0" dirty="0"/>
          </a:p>
        </p:txBody>
      </p:sp>
    </p:spTree>
    <p:extLst>
      <p:ext uri="{BB962C8B-B14F-4D97-AF65-F5344CB8AC3E}">
        <p14:creationId xmlns:p14="http://schemas.microsoft.com/office/powerpoint/2010/main" val="99725117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dirty="0">
                <a:solidFill>
                  <a:srgbClr val="FFFFFF"/>
                </a:solidFill>
                <a:cs typeface="Calibri"/>
              </a:rPr>
              <a:t>Action Planning </a:t>
            </a:r>
          </a:p>
        </p:txBody>
      </p:sp>
    </p:spTree>
    <p:extLst>
      <p:ext uri="{BB962C8B-B14F-4D97-AF65-F5344CB8AC3E}">
        <p14:creationId xmlns:p14="http://schemas.microsoft.com/office/powerpoint/2010/main" val="124603389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idx="10"/>
          </p:nvPr>
        </p:nvSpPr>
        <p:spPr>
          <a:prstGeom prst="rect">
            <a:avLst/>
          </a:prstGeom>
          <a:noFill/>
          <a:ln>
            <a:noFill/>
          </a:ln>
        </p:spPr>
        <p:txBody>
          <a:bodyPr vert="horz" lIns="91440" tIns="45720" rIns="91440" bIns="45720" rtlCol="0" anchor="t">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66686B"/>
                </a:solidFill>
              </a:defRPr>
            </a:lvl1pPr>
          </a:lstStyle>
          <a:p>
            <a:pPr>
              <a:defRPr/>
            </a:pPr>
            <a:r>
              <a:rPr lang="en-GB" noProof="0" dirty="0">
                <a:ea typeface="+mn-lt"/>
                <a:cs typeface="+mn-lt"/>
              </a:rPr>
              <a:t>Action planning exercise</a:t>
            </a:r>
          </a:p>
          <a:p>
            <a:pPr>
              <a:defRPr/>
            </a:pPr>
            <a:endParaRPr lang="en-GB" noProof="0" dirty="0">
              <a:solidFill>
                <a:srgbClr val="00B050"/>
              </a:solidFill>
              <a:cs typeface="Calibri"/>
            </a:endParaRPr>
          </a:p>
        </p:txBody>
      </p:sp>
      <p:sp>
        <p:nvSpPr>
          <p:cNvPr id="6" name="Subtitle 2">
            <a:extLst>
              <a:ext uri="{FF2B5EF4-FFF2-40B4-BE49-F238E27FC236}">
                <a16:creationId xmlns:a16="http://schemas.microsoft.com/office/drawing/2014/main" id="{3570CC34-1247-8F4C-98CF-8804501F0C91}"/>
              </a:ext>
            </a:extLst>
          </p:cNvPr>
          <p:cNvSpPr txBox="1">
            <a:spLocks/>
          </p:cNvSpPr>
          <p:nvPr/>
        </p:nvSpPr>
        <p:spPr>
          <a:xfrm>
            <a:off x="871127" y="1844824"/>
            <a:ext cx="7488832" cy="4032448"/>
          </a:xfrm>
          <a:prstGeom prst="rect">
            <a:avLst/>
          </a:prstGeom>
          <a:noFill/>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rgbClr val="66686B"/>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dirty="0"/>
              <a:t>1-3 actions YOU would like to implement to strengthen the CHS commitments in your work environment.</a:t>
            </a:r>
          </a:p>
          <a:p>
            <a:pPr marL="0" indent="0">
              <a:buNone/>
            </a:pPr>
            <a:endParaRPr lang="en-GB" dirty="0"/>
          </a:p>
          <a:p>
            <a:pPr marL="0" indent="0">
              <a:buNone/>
            </a:pPr>
            <a:r>
              <a:rPr lang="en-GB" sz="2000" dirty="0"/>
              <a:t>S= Specific (State what you will do/ Use action words), </a:t>
            </a:r>
          </a:p>
          <a:p>
            <a:pPr marL="0" indent="0">
              <a:buNone/>
            </a:pPr>
            <a:r>
              <a:rPr lang="en-GB" sz="2000" dirty="0"/>
              <a:t>M= Measurable (Provide a way to evaluate), </a:t>
            </a:r>
          </a:p>
          <a:p>
            <a:pPr marL="0" indent="0">
              <a:buNone/>
            </a:pPr>
            <a:r>
              <a:rPr lang="en-GB" sz="2000" dirty="0"/>
              <a:t>A= Achievable (Within your scope/possible to accomplish attainable), </a:t>
            </a:r>
          </a:p>
          <a:p>
            <a:pPr marL="0" indent="0">
              <a:buNone/>
            </a:pPr>
            <a:r>
              <a:rPr lang="en-GB" sz="2000" dirty="0"/>
              <a:t>R= Relevant (Makes sense within your job function/ improve the work in some way), </a:t>
            </a:r>
          </a:p>
          <a:p>
            <a:pPr marL="0" indent="0">
              <a:buNone/>
            </a:pPr>
            <a:r>
              <a:rPr lang="en-GB" sz="2000" dirty="0"/>
              <a:t>T= Time-bound  (State when you will get it done)</a:t>
            </a:r>
          </a:p>
          <a:p>
            <a:pPr marL="0" indent="0">
              <a:buNone/>
            </a:pPr>
            <a:endParaRPr lang="en-GB" dirty="0"/>
          </a:p>
          <a:p>
            <a:pPr marL="0" indent="0">
              <a:buNone/>
            </a:pPr>
            <a:r>
              <a:rPr lang="en-GB" dirty="0"/>
              <a:t> </a:t>
            </a:r>
            <a:endParaRPr lang="fr-CH" dirty="0"/>
          </a:p>
        </p:txBody>
      </p:sp>
    </p:spTree>
    <p:extLst>
      <p:ext uri="{BB962C8B-B14F-4D97-AF65-F5344CB8AC3E}">
        <p14:creationId xmlns:p14="http://schemas.microsoft.com/office/powerpoint/2010/main" val="404101280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59814" y="3701869"/>
            <a:ext cx="5750805" cy="954107"/>
          </a:xfrm>
          <a:prstGeom prst="rect">
            <a:avLst/>
          </a:prstGeom>
          <a:noFill/>
        </p:spPr>
        <p:txBody>
          <a:bodyPr wrap="square" rtlCol="0">
            <a:spAutoFit/>
          </a:bodyPr>
          <a:lstStyle/>
          <a:p>
            <a:pPr algn="r"/>
            <a:endParaRPr lang="en-GB" sz="2800" b="1" dirty="0">
              <a:solidFill>
                <a:schemeClr val="bg1">
                  <a:lumMod val="95000"/>
                </a:schemeClr>
              </a:solidFill>
            </a:endParaRPr>
          </a:p>
          <a:p>
            <a:pPr algn="r"/>
            <a:r>
              <a:rPr lang="de-CH" sz="2800" b="1" dirty="0">
                <a:solidFill>
                  <a:schemeClr val="bg1">
                    <a:lumMod val="95000"/>
                  </a:schemeClr>
                </a:solidFill>
              </a:rPr>
              <a:t>TRAINING@CHSALLIANCE.ORG</a:t>
            </a:r>
            <a:endParaRPr lang="en-GB" sz="2800" b="1" dirty="0">
              <a:solidFill>
                <a:schemeClr val="bg1">
                  <a:lumMod val="95000"/>
                </a:schemeClr>
              </a:solidFill>
            </a:endParaRPr>
          </a:p>
        </p:txBody>
      </p:sp>
    </p:spTree>
    <p:extLst>
      <p:ext uri="{BB962C8B-B14F-4D97-AF65-F5344CB8AC3E}">
        <p14:creationId xmlns:p14="http://schemas.microsoft.com/office/powerpoint/2010/main" val="1739875280"/>
      </p:ext>
    </p:extLst>
  </p:cSld>
  <p:clrMapOvr>
    <a:masterClrMapping/>
  </p:clrMapOvr>
</p:sld>
</file>

<file path=ppt/theme/theme1.xml><?xml version="1.0" encoding="utf-8"?>
<a:theme xmlns:a="http://schemas.openxmlformats.org/drawingml/2006/main" name="Office Theme">
  <a:themeElements>
    <a:clrScheme name="CHS Alliance">
      <a:dk1>
        <a:srgbClr val="000000"/>
      </a:dk1>
      <a:lt1>
        <a:srgbClr val="FFFFFF"/>
      </a:lt1>
      <a:dk2>
        <a:srgbClr val="44546A"/>
      </a:dk2>
      <a:lt2>
        <a:srgbClr val="E7E6E6"/>
      </a:lt2>
      <a:accent1>
        <a:srgbClr val="EE285F"/>
      </a:accent1>
      <a:accent2>
        <a:srgbClr val="F1C734"/>
      </a:accent2>
      <a:accent3>
        <a:srgbClr val="939598"/>
      </a:accent3>
      <a:accent4>
        <a:srgbClr val="1C1C1B"/>
      </a:accent4>
      <a:accent5>
        <a:srgbClr val="3C3C3B"/>
      </a:accent5>
      <a:accent6>
        <a:srgbClr val="F1C734"/>
      </a:accent6>
      <a:hlink>
        <a:srgbClr val="EE285F"/>
      </a:hlink>
      <a:folHlink>
        <a:srgbClr val="93959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HS Alliance">
    <a:dk1>
      <a:srgbClr val="000000"/>
    </a:dk1>
    <a:lt1>
      <a:srgbClr val="FFFFFF"/>
    </a:lt1>
    <a:dk2>
      <a:srgbClr val="44546A"/>
    </a:dk2>
    <a:lt2>
      <a:srgbClr val="E7E6E6"/>
    </a:lt2>
    <a:accent1>
      <a:srgbClr val="EE285F"/>
    </a:accent1>
    <a:accent2>
      <a:srgbClr val="F1C734"/>
    </a:accent2>
    <a:accent3>
      <a:srgbClr val="939598"/>
    </a:accent3>
    <a:accent4>
      <a:srgbClr val="1C1C1B"/>
    </a:accent4>
    <a:accent5>
      <a:srgbClr val="3C3C3B"/>
    </a:accent5>
    <a:accent6>
      <a:srgbClr val="F1C734"/>
    </a:accent6>
    <a:hlink>
      <a:srgbClr val="EE285F"/>
    </a:hlink>
    <a:folHlink>
      <a:srgbClr val="939598"/>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cc6ac4-a501-476b-bd6a-71bce8d356ff">
      <Terms xmlns="http://schemas.microsoft.com/office/infopath/2007/PartnerControls"/>
    </lcf76f155ced4ddcb4097134ff3c332f>
    <TaxCatchAll xmlns="df482504-b39f-4316-b0c6-9e9ed435a719" xsi:nil="true"/>
    <Year xmlns="90cc6ac4-a501-476b-bd6a-71bce8d356ff" xsi:nil="true"/>
    <User xmlns="90cc6ac4-a501-476b-bd6a-71bce8d356ff">
      <UserInfo>
        <DisplayName/>
        <AccountId xsi:nil="true"/>
        <AccountType/>
      </UserInfo>
    </User>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479CB58838EFD4CBF3E606CA060A940" ma:contentTypeVersion="20" ma:contentTypeDescription="Create a new document." ma:contentTypeScope="" ma:versionID="d1330d2bde076e64636601313a11a9a5">
  <xsd:schema xmlns:xsd="http://www.w3.org/2001/XMLSchema" xmlns:xs="http://www.w3.org/2001/XMLSchema" xmlns:p="http://schemas.microsoft.com/office/2006/metadata/properties" xmlns:ns2="90cc6ac4-a501-476b-bd6a-71bce8d356ff" xmlns:ns3="df482504-b39f-4316-b0c6-9e9ed435a719" targetNamespace="http://schemas.microsoft.com/office/2006/metadata/properties" ma:root="true" ma:fieldsID="a64388641959b5162df9e8c2ea1f877f" ns2:_="" ns3:_="">
    <xsd:import namespace="90cc6ac4-a501-476b-bd6a-71bce8d356ff"/>
    <xsd:import namespace="df482504-b39f-4316-b0c6-9e9ed435a719"/>
    <xsd:element name="properties">
      <xsd:complexType>
        <xsd:sequence>
          <xsd:element name="documentManagement">
            <xsd:complexType>
              <xsd:all>
                <xsd:element ref="ns2:User" minOccurs="0"/>
                <xsd:element ref="ns2:Year"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cc6ac4-a501-476b-bd6a-71bce8d356ff" elementFormDefault="qualified">
    <xsd:import namespace="http://schemas.microsoft.com/office/2006/documentManagement/types"/>
    <xsd:import namespace="http://schemas.microsoft.com/office/infopath/2007/PartnerControls"/>
    <xsd:element name="User" ma:index="8" nillable="true" ma:displayName="User" ma:list="UserInfo" ma:SharePointGroup="0" ma:internalName="Us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Year" ma:index="9" nillable="true" ma:displayName="Year" ma:internalName="Year">
      <xsd:simpleType>
        <xsd:restriction base="dms:Text">
          <xsd:maxLength value="255"/>
        </xsd:restriction>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7fe976ee-0d53-47ad-bacc-c82444bb83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f482504-b39f-4316-b0c6-9e9ed435a719"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6becd06-3cb1-45b3-b41f-db95f3582ec1}" ma:internalName="TaxCatchAll" ma:showField="CatchAllData" ma:web="df482504-b39f-4316-b0c6-9e9ed435a7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0CE5E3-D67A-45BB-A364-A63BDC68F787}">
  <ds:schemaRefs>
    <ds:schemaRef ds:uri="http://www.w3.org/XML/1998/namespace"/>
    <ds:schemaRef ds:uri="http://schemas.openxmlformats.org/package/2006/metadata/core-properties"/>
    <ds:schemaRef ds:uri="http://purl.org/dc/terms/"/>
    <ds:schemaRef ds:uri="http://purl.org/dc/elements/1.1/"/>
    <ds:schemaRef ds:uri="http://schemas.microsoft.com/office/2006/documentManagement/types"/>
    <ds:schemaRef ds:uri="http://schemas.microsoft.com/office/infopath/2007/PartnerControls"/>
    <ds:schemaRef ds:uri="df482504-b39f-4316-b0c6-9e9ed435a719"/>
    <ds:schemaRef ds:uri="90cc6ac4-a501-476b-bd6a-71bce8d356ff"/>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AC17B1E5-AC51-4500-B725-03DBDD52EACA}">
  <ds:schemaRefs>
    <ds:schemaRef ds:uri="http://schemas.microsoft.com/sharepoint/v3/contenttype/forms"/>
  </ds:schemaRefs>
</ds:datastoreItem>
</file>

<file path=customXml/itemProps3.xml><?xml version="1.0" encoding="utf-8"?>
<ds:datastoreItem xmlns:ds="http://schemas.openxmlformats.org/officeDocument/2006/customXml" ds:itemID="{29DB280B-6C1A-4680-BFA0-9670434E11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cc6ac4-a501-476b-bd6a-71bce8d356ff"/>
    <ds:schemaRef ds:uri="df482504-b39f-4316-b0c6-9e9ed435a7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9425</TotalTime>
  <Words>4049</Words>
  <Application>Microsoft Macintosh PowerPoint</Application>
  <PresentationFormat>On-screen Show (4:3)</PresentationFormat>
  <Paragraphs>561</Paragraphs>
  <Slides>92</Slides>
  <Notes>41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92</vt:i4>
      </vt:variant>
    </vt:vector>
  </HeadingPairs>
  <TitlesOfParts>
    <vt:vector size="102" baseType="lpstr">
      <vt:lpstr>ＭＳ Ｐゴシック</vt:lpstr>
      <vt:lpstr>Aptos</vt:lpstr>
      <vt:lpstr>Arial</vt:lpstr>
      <vt:lpstr>Calibri</vt:lpstr>
      <vt:lpstr>Calibri Light</vt:lpstr>
      <vt:lpstr>Courier New</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dc:creator>
  <cp:lastModifiedBy>Geneviève Cyvoct</cp:lastModifiedBy>
  <cp:revision>12</cp:revision>
  <cp:lastPrinted>2024-01-11T09:27:36Z</cp:lastPrinted>
  <dcterms:created xsi:type="dcterms:W3CDTF">2013-08-07T10:04:31Z</dcterms:created>
  <dcterms:modified xsi:type="dcterms:W3CDTF">2024-05-01T07:48:24Z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583400</vt:r8>
  </property>
  <property fmtid="{D5CDD505-2E9C-101B-9397-08002B2CF9AE}" pid="3" name="ContentTypeId">
    <vt:lpwstr>0x0101003479CB58838EFD4CBF3E606CA060A940</vt:lpwstr>
  </property>
  <property fmtid="{D5CDD505-2E9C-101B-9397-08002B2CF9AE}" pid="4" name="MediaServiceImageTags">
    <vt:lpwstr/>
  </property>
</Properties>
</file>